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5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85F86-97A0-C74F-AF00-53FB94626800}" type="datetimeFigureOut">
              <a:rPr lang="nl-NL" smtClean="0"/>
              <a:pPr/>
              <a:t>18-4-2012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4DCF6-22A9-D749-821D-3AFAE18F570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045286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1A781-C2AD-F147-B281-E620AC421E53}" type="datetimeFigureOut">
              <a:rPr lang="nl-NL" smtClean="0"/>
              <a:pPr/>
              <a:t>18-4-2012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F9D33-89AF-9A48-8308-BE7AF4793DA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385327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52411-2505-FE47-9889-921E2FA39962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8973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AC625-A8EC-A249-A3DA-C73F05F6ADC3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1131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20AE-C930-2348-B65E-7C3AA9D32E7D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33532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DDEF-F5B6-4541-8B4C-5EF6DA4FC4C2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3802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51D3-9DCF-714D-AF5E-535565561F86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6892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38F5-99DD-684E-8EF5-9B5C8344ED79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3237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9D30-C9EA-3D40-B7FE-4FB0E8FE300D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85065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CCC0A-39ED-924B-A5FE-FC45AFE4A112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7907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6D3B-B9D6-AF48-82FB-E8132C0DB9D6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22849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77F6-4A28-B74A-83B6-73AA2850087D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22438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427C0-C3EA-874F-B236-E7C73C9CB329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3885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28380-ADB5-2548-BF06-ED660C95AE83}" type="datetime1">
              <a:rPr lang="nl-NL" smtClean="0"/>
              <a:pPr/>
              <a:t>18-4-2012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Persoonsgegevens en Wbp, PrivacyCare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3EFDF-E106-E344-BDBF-B0A052863D6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6510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PrivacyCare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Persoonsgegevens en de </a:t>
            </a:r>
            <a:r>
              <a:rPr lang="nl-NL" dirty="0" err="1" smtClean="0"/>
              <a:t>Wbp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Welke verplichtingen gelden er voor het verwerken van persoonsgegevens?</a:t>
            </a:r>
          </a:p>
          <a:p>
            <a:endParaRPr lang="nl-NL" dirty="0" smtClean="0"/>
          </a:p>
          <a:p>
            <a:r>
              <a:rPr lang="nl-NL" sz="2200" dirty="0" smtClean="0">
                <a:solidFill>
                  <a:srgbClr val="000000"/>
                </a:solidFill>
              </a:rPr>
              <a:t>Inleiding door</a:t>
            </a:r>
          </a:p>
          <a:p>
            <a:r>
              <a:rPr lang="nl-NL" sz="2200" dirty="0" smtClean="0">
                <a:solidFill>
                  <a:schemeClr val="tx1"/>
                </a:solidFill>
              </a:rPr>
              <a:t>Jacqueline Krabben, juridisch adviseur</a:t>
            </a:r>
            <a:endParaRPr lang="nl-NL" sz="2200" dirty="0">
              <a:solidFill>
                <a:schemeClr val="tx1"/>
              </a:solidFill>
            </a:endParaRPr>
          </a:p>
        </p:txBody>
      </p:sp>
      <p:pic>
        <p:nvPicPr>
          <p:cNvPr id="5" name="Afbeelding 4" descr="logo hoogst.pic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0500" y="1153994"/>
            <a:ext cx="3670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52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Toezicht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CBP</a:t>
            </a:r>
          </a:p>
          <a:p>
            <a:r>
              <a:rPr lang="nl-NL" dirty="0" smtClean="0"/>
              <a:t>Bestuursdwang en bestuurlijke boete</a:t>
            </a:r>
          </a:p>
          <a:p>
            <a:r>
              <a:rPr lang="nl-NL" dirty="0" smtClean="0"/>
              <a:t>Meer mogelijkheden onder de aanstaande Europese Verordening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808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bestuursorganen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Artikel 8 sub e vaak als grondslag</a:t>
            </a:r>
          </a:p>
          <a:p>
            <a:r>
              <a:rPr lang="nl-NL" dirty="0" smtClean="0"/>
              <a:t>Geen toestemming vragen als publieke taak</a:t>
            </a:r>
          </a:p>
          <a:p>
            <a:r>
              <a:rPr lang="nl-NL" dirty="0" smtClean="0"/>
              <a:t>Gerechtvaardigd belang (8 sub f) minder snel aan de orde</a:t>
            </a:r>
          </a:p>
          <a:p>
            <a:r>
              <a:rPr lang="nl-NL" dirty="0" smtClean="0"/>
              <a:t>Verwerken van BSN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9487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Ontwikkelingen en vraagstukken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nieuwe ICT (toepassingen)</a:t>
            </a:r>
          </a:p>
          <a:p>
            <a:r>
              <a:rPr lang="nl-NL" dirty="0" smtClean="0"/>
              <a:t>Toenemend cameragebruik</a:t>
            </a:r>
          </a:p>
          <a:p>
            <a:r>
              <a:rPr lang="nl-NL" dirty="0" smtClean="0"/>
              <a:t>Platforms als </a:t>
            </a:r>
            <a:r>
              <a:rPr lang="nl-NL" dirty="0" err="1" smtClean="0"/>
              <a:t>Pleio</a:t>
            </a:r>
            <a:r>
              <a:rPr lang="nl-NL" dirty="0" smtClean="0"/>
              <a:t>, Ambtenaar 2.0 en </a:t>
            </a:r>
            <a:r>
              <a:rPr lang="nl-NL" dirty="0" err="1" smtClean="0"/>
              <a:t>Projectplace</a:t>
            </a:r>
            <a:endParaRPr lang="nl-NL" dirty="0" smtClean="0"/>
          </a:p>
          <a:p>
            <a:r>
              <a:rPr lang="nl-NL" dirty="0" smtClean="0"/>
              <a:t>Samenwerking buiten de overheid</a:t>
            </a:r>
          </a:p>
          <a:p>
            <a:r>
              <a:rPr lang="nl-NL" dirty="0" smtClean="0"/>
              <a:t>WOB verzoeken (parallel)</a:t>
            </a:r>
          </a:p>
          <a:p>
            <a:r>
              <a:rPr lang="nl-NL" dirty="0" smtClean="0"/>
              <a:t>Betrekken van OR (parallel)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20487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casus?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Welke vragen spelen bij u?</a:t>
            </a:r>
          </a:p>
          <a:p>
            <a:r>
              <a:rPr lang="nl-NL" dirty="0" smtClean="0"/>
              <a:t>Vragen ook per mail aan </a:t>
            </a:r>
            <a:r>
              <a:rPr lang="nl-NL" dirty="0" err="1" smtClean="0"/>
              <a:t>PrivacyCare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>
                <a:hlinkClick r:id="rId2"/>
              </a:rPr>
              <a:t>info@PrivacyCare.nl</a:t>
            </a:r>
            <a:endParaRPr lang="nl-NL" dirty="0" smtClean="0"/>
          </a:p>
          <a:p>
            <a:r>
              <a:rPr lang="nl-NL" dirty="0" smtClean="0"/>
              <a:t>Telefonisch: 06 1489 1589</a:t>
            </a:r>
          </a:p>
          <a:p>
            <a:pPr marL="0" indent="0">
              <a:buNone/>
            </a:pPr>
            <a:r>
              <a:rPr lang="nl-NL" dirty="0" smtClean="0"/>
              <a:t>	</a:t>
            </a: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2600" i="1" dirty="0" smtClean="0"/>
              <a:t>Jacqueline Krabben, juridisch adviseur in</a:t>
            </a:r>
          </a:p>
          <a:p>
            <a:pPr marL="0" indent="0" algn="ctr">
              <a:buNone/>
            </a:pPr>
            <a:r>
              <a:rPr lang="nl-NL" sz="2600" i="1" dirty="0" err="1"/>
              <a:t>p</a:t>
            </a:r>
            <a:r>
              <a:rPr lang="nl-NL" sz="2600" i="1" dirty="0" err="1" smtClean="0"/>
              <a:t>rivacyrecht</a:t>
            </a:r>
            <a:r>
              <a:rPr lang="nl-NL" sz="2600" i="1" dirty="0" smtClean="0"/>
              <a:t>, ICT, bestuursrecht, gezondheidsrecht</a:t>
            </a:r>
            <a:endParaRPr lang="nl-NL" sz="2600" i="1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257777" y="6356350"/>
            <a:ext cx="4303889" cy="365125"/>
          </a:xfrm>
        </p:spPr>
        <p:txBody>
          <a:bodyPr/>
          <a:lstStyle/>
          <a:p>
            <a:r>
              <a:rPr lang="nl-NL" sz="1600" dirty="0" smtClean="0"/>
              <a:t>Persoonsgegevens en </a:t>
            </a:r>
            <a:r>
              <a:rPr lang="nl-NL" sz="1600" dirty="0" err="1" smtClean="0"/>
              <a:t>Wbp</a:t>
            </a:r>
            <a:r>
              <a:rPr lang="nl-NL" sz="1600" dirty="0" smtClean="0"/>
              <a:t>, </a:t>
            </a:r>
            <a:r>
              <a:rPr lang="nl-NL" sz="1600" dirty="0" err="1" smtClean="0"/>
              <a:t>PrivacyCare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xmlns="" val="14408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Wet bescherming persoonsgegevens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Reikwijdte van de wet</a:t>
            </a:r>
          </a:p>
          <a:p>
            <a:r>
              <a:rPr lang="nl-NL" dirty="0" smtClean="0"/>
              <a:t>Wat zijn persoonsgegevens?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652889" y="6356350"/>
            <a:ext cx="3795889" cy="365125"/>
          </a:xfrm>
        </p:spPr>
        <p:txBody>
          <a:bodyPr/>
          <a:lstStyle/>
          <a:p>
            <a:r>
              <a:rPr lang="nl-NL" sz="1400" dirty="0" smtClean="0"/>
              <a:t>Persoonsgegevens en </a:t>
            </a:r>
            <a:r>
              <a:rPr lang="nl-NL" sz="1400" dirty="0" err="1" smtClean="0"/>
              <a:t>Wbp</a:t>
            </a:r>
            <a:r>
              <a:rPr lang="nl-NL" sz="1400" dirty="0" smtClean="0"/>
              <a:t>, </a:t>
            </a:r>
            <a:r>
              <a:rPr lang="nl-NL" sz="1400" dirty="0" err="1" smtClean="0"/>
              <a:t>PrivacyCare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xmlns="" val="229256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Belangrijke begrippen:</a:t>
            </a:r>
          </a:p>
          <a:p>
            <a:pPr lvl="1"/>
            <a:r>
              <a:rPr lang="nl-NL" dirty="0" smtClean="0"/>
              <a:t>Betrokkene;</a:t>
            </a:r>
          </a:p>
          <a:p>
            <a:pPr marL="457200" lvl="1" indent="0">
              <a:buNone/>
            </a:pPr>
            <a:r>
              <a:rPr lang="nl-NL" i="1" dirty="0" smtClean="0"/>
              <a:t>Over wie het gaat</a:t>
            </a:r>
          </a:p>
          <a:p>
            <a:pPr lvl="1"/>
            <a:r>
              <a:rPr lang="nl-NL" dirty="0" smtClean="0"/>
              <a:t>Verantwoordelijke;</a:t>
            </a:r>
          </a:p>
          <a:p>
            <a:pPr marL="457200" lvl="1" indent="0">
              <a:buNone/>
            </a:pPr>
            <a:r>
              <a:rPr lang="nl-NL" i="1" dirty="0" smtClean="0"/>
              <a:t>Stelt doel en middelen vast, heeft de zeggenschap</a:t>
            </a:r>
          </a:p>
          <a:p>
            <a:pPr lvl="1"/>
            <a:r>
              <a:rPr lang="nl-NL" dirty="0" smtClean="0"/>
              <a:t>Bewerker;</a:t>
            </a:r>
          </a:p>
          <a:p>
            <a:pPr marL="457200" lvl="1" indent="0">
              <a:buNone/>
            </a:pPr>
            <a:r>
              <a:rPr lang="nl-NL" i="1" dirty="0" smtClean="0"/>
              <a:t>Is dienstverlener voor verantwoordelijke</a:t>
            </a:r>
          </a:p>
          <a:p>
            <a:pPr lvl="1"/>
            <a:r>
              <a:rPr lang="nl-NL" dirty="0" smtClean="0"/>
              <a:t>Verwerken van persoonsgegevens;</a:t>
            </a:r>
          </a:p>
          <a:p>
            <a:pPr marL="457200" lvl="1" indent="0">
              <a:buNone/>
            </a:pPr>
            <a:r>
              <a:rPr lang="nl-NL" i="1" dirty="0" smtClean="0"/>
              <a:t>Elke handeling m.b.t. </a:t>
            </a:r>
            <a:r>
              <a:rPr lang="nl-NL" i="1" dirty="0"/>
              <a:t>d</a:t>
            </a:r>
            <a:r>
              <a:rPr lang="nl-NL" i="1" dirty="0" smtClean="0"/>
              <a:t>e gegevens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1563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vereisten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Gerechtvaardigd doeleinde;</a:t>
            </a:r>
          </a:p>
          <a:p>
            <a:r>
              <a:rPr lang="nl-NL" dirty="0" smtClean="0"/>
              <a:t>Gegevens noodzakelijk voor het doel;</a:t>
            </a:r>
          </a:p>
          <a:p>
            <a:pPr lvl="1"/>
            <a:r>
              <a:rPr lang="nl-NL" dirty="0" smtClean="0"/>
              <a:t>Niet bovenmatig, toereikend, juist</a:t>
            </a:r>
          </a:p>
          <a:p>
            <a:r>
              <a:rPr lang="nl-NL" dirty="0" smtClean="0"/>
              <a:t>Niet langer bewaren dan noodzakelijk;</a:t>
            </a:r>
          </a:p>
          <a:p>
            <a:r>
              <a:rPr lang="nl-NL" dirty="0" smtClean="0"/>
              <a:t>Zorgvuldige verwerking;</a:t>
            </a:r>
          </a:p>
          <a:p>
            <a:r>
              <a:rPr lang="nl-NL" dirty="0" smtClean="0"/>
              <a:t>Opdracht verantwoordelijke, geheimhouding;</a:t>
            </a:r>
          </a:p>
          <a:p>
            <a:r>
              <a:rPr lang="nl-NL" dirty="0"/>
              <a:t>B</a:t>
            </a:r>
            <a:r>
              <a:rPr lang="nl-NL" dirty="0" smtClean="0"/>
              <a:t>eveiliging;</a:t>
            </a:r>
          </a:p>
          <a:p>
            <a:r>
              <a:rPr lang="nl-NL" dirty="0" smtClean="0"/>
              <a:t>Afspraken met bewerker;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Persoonsgegevens en </a:t>
            </a:r>
            <a:r>
              <a:rPr lang="nl-NL" dirty="0" err="1" smtClean="0"/>
              <a:t>Wbp</a:t>
            </a:r>
            <a:r>
              <a:rPr lang="nl-NL" dirty="0" smtClean="0"/>
              <a:t>, </a:t>
            </a:r>
            <a:r>
              <a:rPr lang="nl-NL" dirty="0" err="1" smtClean="0"/>
              <a:t>PrivacyCare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61246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Doeleinden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Artikel 8 somt gerechtvaardigde doeleinden op: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betrokkene </a:t>
            </a:r>
            <a:r>
              <a:rPr lang="nl-NL" dirty="0" smtClean="0"/>
              <a:t>heeft voor </a:t>
            </a:r>
            <a:r>
              <a:rPr lang="nl-NL" dirty="0"/>
              <a:t>de verwerking zijn ondubbelzinnige toestemming </a:t>
            </a:r>
            <a:r>
              <a:rPr lang="nl-NL" dirty="0" smtClean="0"/>
              <a:t>verleend;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gegevensverwerking </a:t>
            </a:r>
            <a:r>
              <a:rPr lang="nl-NL" dirty="0" smtClean="0"/>
              <a:t>is noodzakelijk </a:t>
            </a:r>
            <a:r>
              <a:rPr lang="nl-NL" dirty="0"/>
              <a:t>is voor de uitvoering van een overeenkomst waarbij de betrokkene partij </a:t>
            </a:r>
            <a:r>
              <a:rPr lang="nl-NL" dirty="0" smtClean="0"/>
              <a:t>is;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gegevensverwerking </a:t>
            </a:r>
            <a:r>
              <a:rPr lang="nl-NL" dirty="0" smtClean="0"/>
              <a:t>is noodzakelijk om </a:t>
            </a:r>
            <a:r>
              <a:rPr lang="nl-NL" dirty="0"/>
              <a:t>een wettelijke verplichting na te </a:t>
            </a:r>
            <a:r>
              <a:rPr lang="nl-NL" dirty="0" smtClean="0"/>
              <a:t>komen; 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gegevensverwerking noodzakelijk is ter vrijwaring van een vitaal belang van de betrokkene</a:t>
            </a:r>
            <a:r>
              <a:rPr lang="nl-NL" dirty="0" smtClean="0"/>
              <a:t>;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gegevensverwerking </a:t>
            </a:r>
            <a:r>
              <a:rPr lang="nl-NL" dirty="0" smtClean="0"/>
              <a:t>is noodzakelijk voor </a:t>
            </a:r>
            <a:r>
              <a:rPr lang="nl-NL" dirty="0"/>
              <a:t>de goede vervulling van een publiekrechtelijke taak door het desbetreffende bestuursorgaan dan wel het bestuursorgaan waaraan de gegevens worden </a:t>
            </a:r>
            <a:r>
              <a:rPr lang="nl-NL" dirty="0" smtClean="0"/>
              <a:t>verstrekt; 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gegevensverwerking </a:t>
            </a:r>
            <a:r>
              <a:rPr lang="nl-NL" dirty="0" smtClean="0"/>
              <a:t>is noodzakelijk voor </a:t>
            </a:r>
            <a:r>
              <a:rPr lang="nl-NL" dirty="0"/>
              <a:t>de behartiging van het gerechtvaardigde belang van de verantwoordelijke of van een derde aan wie de gegevens worden verstrekt, tenzij het belang of de fundamentele rechten en vrijheden van de </a:t>
            </a:r>
            <a:r>
              <a:rPr lang="nl-NL" dirty="0" smtClean="0"/>
              <a:t>betrokkene prevaleert</a:t>
            </a:r>
            <a:r>
              <a:rPr lang="nl-NL" dirty="0"/>
              <a:t>.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22253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Verder verwerken: artikel 9 </a:t>
            </a:r>
            <a:r>
              <a:rPr lang="nl-NL" dirty="0" err="1" smtClean="0"/>
              <a:t>Wbp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gegevens door de verantwoordelijke al worden verwerkt;</a:t>
            </a:r>
          </a:p>
          <a:p>
            <a:r>
              <a:rPr lang="nl-NL" dirty="0" smtClean="0"/>
              <a:t>Niet onverenigbaar verder verwerken;</a:t>
            </a:r>
          </a:p>
          <a:p>
            <a:r>
              <a:rPr lang="nl-NL" dirty="0" smtClean="0"/>
              <a:t>Biedt geen extra grondslag voor verwerken;</a:t>
            </a:r>
          </a:p>
          <a:p>
            <a:r>
              <a:rPr lang="nl-NL" dirty="0" smtClean="0"/>
              <a:t>Geheimhouding staat aan verwerken in de weg, dan niet toegestaan.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076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Bijzondere persoonsgegevens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3000" dirty="0"/>
              <a:t>De verwerking van </a:t>
            </a:r>
            <a:r>
              <a:rPr lang="nl-NL" sz="3000" dirty="0" smtClean="0"/>
              <a:t>bijzondere persoonsgegevens is verboden behoudens de in de wet geregelde uitzonderingen:</a:t>
            </a:r>
            <a:endParaRPr lang="nl-NL" sz="3000" dirty="0"/>
          </a:p>
          <a:p>
            <a:pPr lvl="1"/>
            <a:r>
              <a:rPr lang="nl-NL" dirty="0" smtClean="0"/>
              <a:t>Gegevens betreffende </a:t>
            </a:r>
            <a:r>
              <a:rPr lang="nl-NL" dirty="0"/>
              <a:t>iemands godsdienst of levensovertuiging, ras, politieke gezindheid, gezondheid, seksuele </a:t>
            </a:r>
            <a:r>
              <a:rPr lang="nl-NL" dirty="0" smtClean="0"/>
              <a:t>leven, strafrechtelijke gegevens en het </a:t>
            </a:r>
            <a:r>
              <a:rPr lang="nl-NL" dirty="0"/>
              <a:t>lidmaatschap van een </a:t>
            </a:r>
            <a:r>
              <a:rPr lang="nl-NL" dirty="0" smtClean="0"/>
              <a:t>vakvereniging; </a:t>
            </a:r>
            <a:endParaRPr lang="nl-NL" dirty="0"/>
          </a:p>
          <a:p>
            <a:pPr marL="342900" lvl="1" indent="-342900">
              <a:buFont typeface="Arial"/>
              <a:buChar char="•"/>
            </a:pPr>
            <a:r>
              <a:rPr lang="nl-NL" sz="3000" dirty="0" smtClean="0"/>
              <a:t>Ontheffingen in artikel 17 t/m 23 </a:t>
            </a:r>
            <a:r>
              <a:rPr lang="nl-NL" sz="3000" dirty="0" err="1" smtClean="0"/>
              <a:t>Wbp</a:t>
            </a:r>
            <a:endParaRPr lang="nl-NL" sz="3000" dirty="0" smtClean="0"/>
          </a:p>
          <a:p>
            <a:pPr marL="342900" lvl="1" indent="-342900">
              <a:buFont typeface="Arial"/>
              <a:buChar char="•"/>
            </a:pPr>
            <a:r>
              <a:rPr lang="nl-NL" sz="3000" dirty="0" smtClean="0"/>
              <a:t>Restbepaling artikel 23:</a:t>
            </a:r>
          </a:p>
          <a:p>
            <a:pPr marL="457200" lvl="1" indent="0">
              <a:buNone/>
            </a:pPr>
            <a:r>
              <a:rPr lang="nl-NL" sz="2600" i="1" dirty="0" smtClean="0"/>
              <a:t>Uitdrukkelijke toestemming, formele wet, vitaal belang</a:t>
            </a:r>
            <a:endParaRPr lang="nl-NL" sz="2600" i="1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106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meldingsplicht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Persoonsgegevensverwerkingen melden</a:t>
            </a:r>
          </a:p>
          <a:p>
            <a:r>
              <a:rPr lang="nl-NL" dirty="0" smtClean="0"/>
              <a:t>Tenzij vrijgesteld in Vrijstellingsbesluit</a:t>
            </a:r>
          </a:p>
          <a:p>
            <a:r>
              <a:rPr lang="nl-NL" dirty="0" smtClean="0"/>
              <a:t>Europese Verordening regelt het anders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33644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Informatieplicht en rechten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Informeren van betrokkenen nodig</a:t>
            </a:r>
          </a:p>
          <a:p>
            <a:r>
              <a:rPr lang="nl-NL" dirty="0" smtClean="0"/>
              <a:t>Betrokkenen mogen inzage vragen</a:t>
            </a:r>
          </a:p>
          <a:p>
            <a:r>
              <a:rPr lang="nl-NL" dirty="0" smtClean="0"/>
              <a:t>Betrokkenen hebben correctierecht (recht op afscherming en aanvulling) en kunnen vernietiging verzoeken</a:t>
            </a:r>
          </a:p>
          <a:p>
            <a:r>
              <a:rPr lang="nl-NL" dirty="0" smtClean="0"/>
              <a:t>Recht van verzet</a:t>
            </a:r>
          </a:p>
          <a:p>
            <a:r>
              <a:rPr lang="nl-NL" dirty="0" smtClean="0"/>
              <a:t>Uitzonderingen artikel 43 (noodsituaties)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Persoonsgegevens en Wbp, PrivacyCare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4183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533</Words>
  <Application>Microsoft Macintosh PowerPoint</Application>
  <PresentationFormat>Diavoorstelling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Persoonsgegevens en de Wbp</vt:lpstr>
      <vt:lpstr>Wet bescherming persoonsgegevens</vt:lpstr>
      <vt:lpstr>Belangrijke begrippen</vt:lpstr>
      <vt:lpstr>Algemene vereisten</vt:lpstr>
      <vt:lpstr>Doeleinden</vt:lpstr>
      <vt:lpstr>Verder verwerken: artikel 9 Wbp</vt:lpstr>
      <vt:lpstr>Bijzondere persoonsgegevens</vt:lpstr>
      <vt:lpstr>meldingsplicht</vt:lpstr>
      <vt:lpstr>Informatieplicht en rechten</vt:lpstr>
      <vt:lpstr>Toezicht </vt:lpstr>
      <vt:lpstr>bestuursorganen</vt:lpstr>
      <vt:lpstr>Ontwikkelingen en vraagstukken</vt:lpstr>
      <vt:lpstr>Andere casus?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Persoonsgegevens en de Wbp</dc:title>
  <dc:creator>Jacqueline Krabben</dc:creator>
  <cp:lastModifiedBy>Mr. P.L.J. Verhoef</cp:lastModifiedBy>
  <cp:revision>15</cp:revision>
  <dcterms:created xsi:type="dcterms:W3CDTF">2012-04-17T17:57:53Z</dcterms:created>
  <dcterms:modified xsi:type="dcterms:W3CDTF">2012-04-18T14:12:00Z</dcterms:modified>
</cp:coreProperties>
</file>