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71" r:id="rId5"/>
    <p:sldId id="259" r:id="rId6"/>
    <p:sldId id="265" r:id="rId7"/>
    <p:sldId id="264" r:id="rId8"/>
    <p:sldId id="266" r:id="rId9"/>
    <p:sldId id="268" r:id="rId10"/>
    <p:sldId id="261" r:id="rId11"/>
    <p:sldId id="267" r:id="rId12"/>
    <p:sldId id="270" r:id="rId13"/>
    <p:sldId id="262" r:id="rId14"/>
    <p:sldId id="269" r:id="rId15"/>
    <p:sldId id="263" r:id="rId16"/>
  </p:sldIdLst>
  <p:sldSz cx="9144000" cy="6858000" type="screen4x3"/>
  <p:notesSz cx="7086600" cy="93726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Lucida Sans Unicode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Lucida Sans Unicode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Lucida Sans Unicode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Lucida Sans Unicode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Lucida Sans Unicode" pitchFamily="34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2"/>
        </a:solidFill>
        <a:latin typeface="Lucida Sans Unicode" pitchFamily="34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2"/>
        </a:solidFill>
        <a:latin typeface="Lucida Sans Unicode" pitchFamily="34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2"/>
        </a:solidFill>
        <a:latin typeface="Lucida Sans Unicode" pitchFamily="34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2"/>
        </a:solidFill>
        <a:latin typeface="Lucida Sans Unicode" pitchFamily="34" charset="0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gmr7qZlWztFnxvQa3+mDyA==" hashData="Rnihjf78cZZeSb2A/Wsbb0p3d3M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5" autoAdjust="0"/>
    <p:restoredTop sz="94670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4788" y="0"/>
            <a:ext cx="3070225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741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200150" y="703263"/>
            <a:ext cx="4686300" cy="3514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8025" y="4451350"/>
            <a:ext cx="5670550" cy="4217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02700"/>
            <a:ext cx="3070225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4788" y="8902700"/>
            <a:ext cx="3070225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fld id="{B4E34EDF-1173-4D2C-823F-1F1B0B56714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45312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Tijdelijke aanduiding voor notiti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nl-NL" altLang="nl-NL" smtClean="0"/>
          </a:p>
        </p:txBody>
      </p:sp>
      <p:sp>
        <p:nvSpPr>
          <p:cNvPr id="18436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2"/>
                </a:solidFill>
                <a:latin typeface="Lucida Sans Unicode" pitchFamily="34" charset="0"/>
              </a:defRPr>
            </a:lvl1pPr>
            <a:lvl2pPr marL="742950" indent="-28575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2pPr>
            <a:lvl3pPr marL="11430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3pPr>
            <a:lvl4pPr marL="16002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4pPr>
            <a:lvl5pPr marL="20574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9pPr>
          </a:lstStyle>
          <a:p>
            <a:fld id="{EB392E74-E276-45AB-9694-F73F6EDBA959}" type="slidenum">
              <a:rPr lang="nl-NL" altLang="nl-NL" sz="1200" b="0" smtClean="0">
                <a:solidFill>
                  <a:schemeClr val="tx1"/>
                </a:solidFill>
                <a:latin typeface="Times" pitchFamily="18" charset="0"/>
              </a:rPr>
              <a:pPr/>
              <a:t>1</a:t>
            </a:fld>
            <a:endParaRPr lang="nl-NL" altLang="nl-NL" sz="1200" b="0" smtClean="0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Tijdelijke aanduiding voor notiti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nl-NL" altLang="nl-NL" smtClean="0"/>
          </a:p>
        </p:txBody>
      </p:sp>
      <p:sp>
        <p:nvSpPr>
          <p:cNvPr id="27652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2"/>
                </a:solidFill>
                <a:latin typeface="Lucida Sans Unicode" pitchFamily="34" charset="0"/>
              </a:defRPr>
            </a:lvl1pPr>
            <a:lvl2pPr marL="742950" indent="-28575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2pPr>
            <a:lvl3pPr marL="11430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3pPr>
            <a:lvl4pPr marL="16002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4pPr>
            <a:lvl5pPr marL="20574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9pPr>
          </a:lstStyle>
          <a:p>
            <a:fld id="{BF692579-06E1-45F3-9FA9-0CA5104EAECB}" type="slidenum">
              <a:rPr lang="nl-NL" altLang="nl-NL" sz="1200" b="0" smtClean="0">
                <a:solidFill>
                  <a:schemeClr val="tx1"/>
                </a:solidFill>
                <a:latin typeface="Times" pitchFamily="18" charset="0"/>
              </a:rPr>
              <a:pPr/>
              <a:t>10</a:t>
            </a:fld>
            <a:endParaRPr lang="nl-NL" altLang="nl-NL" sz="1200" b="0" smtClean="0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2"/>
                </a:solidFill>
                <a:latin typeface="Lucida Sans Unicode" pitchFamily="34" charset="0"/>
              </a:defRPr>
            </a:lvl1pPr>
            <a:lvl2pPr marL="742950" indent="-28575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2pPr>
            <a:lvl3pPr marL="11430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3pPr>
            <a:lvl4pPr marL="16002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4pPr>
            <a:lvl5pPr marL="20574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9pPr>
          </a:lstStyle>
          <a:p>
            <a:fld id="{FACF4693-24D1-4FAE-8097-3425E38981E9}" type="slidenum">
              <a:rPr lang="nl-NL" altLang="nl-NL" sz="1200" b="0" smtClean="0">
                <a:solidFill>
                  <a:schemeClr val="tx1"/>
                </a:solidFill>
                <a:latin typeface="Times" pitchFamily="18" charset="0"/>
              </a:rPr>
              <a:pPr/>
              <a:t>11</a:t>
            </a:fld>
            <a:endParaRPr lang="nl-NL" altLang="nl-NL" sz="1200" b="0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86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451350"/>
            <a:ext cx="5197475" cy="4217988"/>
          </a:xfrm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2"/>
                </a:solidFill>
                <a:latin typeface="Lucida Sans Unicode" pitchFamily="34" charset="0"/>
              </a:defRPr>
            </a:lvl1pPr>
            <a:lvl2pPr marL="742950" indent="-28575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2pPr>
            <a:lvl3pPr marL="11430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3pPr>
            <a:lvl4pPr marL="16002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4pPr>
            <a:lvl5pPr marL="20574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9pPr>
          </a:lstStyle>
          <a:p>
            <a:fld id="{19B0D87F-8FE0-41AF-A4AA-095CA5D45BFA}" type="slidenum">
              <a:rPr lang="nl-NL" altLang="nl-NL" sz="1200" b="0" smtClean="0">
                <a:solidFill>
                  <a:schemeClr val="tx1"/>
                </a:solidFill>
                <a:latin typeface="Times" pitchFamily="18" charset="0"/>
              </a:rPr>
              <a:pPr/>
              <a:t>12</a:t>
            </a:fld>
            <a:endParaRPr lang="nl-NL" altLang="nl-NL" sz="1200" b="0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6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451350"/>
            <a:ext cx="5197475" cy="4217988"/>
          </a:xfrm>
          <a:noFill/>
        </p:spPr>
        <p:txBody>
          <a:bodyPr/>
          <a:lstStyle/>
          <a:p>
            <a:pPr eaLnBrk="1" hangingPunct="1"/>
            <a:r>
              <a:rPr lang="nl-NL" altLang="nl-NL" smtClean="0"/>
              <a:t>Extra advertenties, bijv uitspraak Groningen</a:t>
            </a:r>
          </a:p>
          <a:p>
            <a:pPr eaLnBrk="1" hangingPunct="1"/>
            <a:r>
              <a:rPr lang="nl-NL" altLang="nl-NL" smtClean="0"/>
              <a:t>Kortingen, bijv benzinestations</a:t>
            </a:r>
          </a:p>
          <a:p>
            <a:pPr eaLnBrk="1" hangingPunct="1"/>
            <a:r>
              <a:rPr lang="nl-NL" altLang="nl-NL" smtClean="0"/>
              <a:t>Aanvraag werktijdverkorting UWV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Tijdelijke aanduiding voor notiti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nl-NL" altLang="nl-NL" smtClean="0"/>
              <a:t>Parkeergarage Leeuwarden</a:t>
            </a:r>
          </a:p>
        </p:txBody>
      </p:sp>
      <p:sp>
        <p:nvSpPr>
          <p:cNvPr id="30724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2"/>
                </a:solidFill>
                <a:latin typeface="Lucida Sans Unicode" pitchFamily="34" charset="0"/>
              </a:defRPr>
            </a:lvl1pPr>
            <a:lvl2pPr marL="742950" indent="-28575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2pPr>
            <a:lvl3pPr marL="11430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3pPr>
            <a:lvl4pPr marL="16002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4pPr>
            <a:lvl5pPr marL="20574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9pPr>
          </a:lstStyle>
          <a:p>
            <a:fld id="{8B95F4C1-B660-440D-BB9C-C035D7A700EA}" type="slidenum">
              <a:rPr lang="nl-NL" altLang="nl-NL" sz="1200" b="0" smtClean="0">
                <a:solidFill>
                  <a:schemeClr val="tx1"/>
                </a:solidFill>
                <a:latin typeface="Times" pitchFamily="18" charset="0"/>
              </a:rPr>
              <a:pPr/>
              <a:t>13</a:t>
            </a:fld>
            <a:endParaRPr lang="nl-NL" altLang="nl-NL" sz="1200" b="0" smtClean="0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Tijdelijke aanduiding voor notiti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nl-NL" altLang="nl-NL" smtClean="0"/>
              <a:t>Hollandse Brug</a:t>
            </a:r>
          </a:p>
          <a:p>
            <a:r>
              <a:rPr lang="nl-NL" altLang="nl-NL" smtClean="0"/>
              <a:t>Wouwse Tol</a:t>
            </a:r>
          </a:p>
          <a:p>
            <a:r>
              <a:rPr lang="nl-NL" altLang="nl-NL" smtClean="0"/>
              <a:t>Sluis Eefde</a:t>
            </a:r>
          </a:p>
        </p:txBody>
      </p:sp>
      <p:sp>
        <p:nvSpPr>
          <p:cNvPr id="317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2"/>
                </a:solidFill>
                <a:latin typeface="Lucida Sans Unicode" pitchFamily="34" charset="0"/>
              </a:defRPr>
            </a:lvl1pPr>
            <a:lvl2pPr marL="742950" indent="-28575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2pPr>
            <a:lvl3pPr marL="11430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3pPr>
            <a:lvl4pPr marL="16002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4pPr>
            <a:lvl5pPr marL="20574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9pPr>
          </a:lstStyle>
          <a:p>
            <a:fld id="{7C5B6D54-A534-4A52-A39F-447482596EF0}" type="slidenum">
              <a:rPr lang="nl-NL" altLang="nl-NL" sz="1200" b="0" smtClean="0">
                <a:solidFill>
                  <a:schemeClr val="tx1"/>
                </a:solidFill>
                <a:latin typeface="Times" pitchFamily="18" charset="0"/>
              </a:rPr>
              <a:pPr/>
              <a:t>14</a:t>
            </a:fld>
            <a:endParaRPr lang="nl-NL" altLang="nl-NL" sz="1200" b="0" smtClean="0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Tijdelijke aanduiding voor notiti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nl-NL" altLang="nl-NL" smtClean="0"/>
          </a:p>
        </p:txBody>
      </p:sp>
      <p:sp>
        <p:nvSpPr>
          <p:cNvPr id="32772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2"/>
                </a:solidFill>
                <a:latin typeface="Lucida Sans Unicode" pitchFamily="34" charset="0"/>
              </a:defRPr>
            </a:lvl1pPr>
            <a:lvl2pPr marL="742950" indent="-28575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2pPr>
            <a:lvl3pPr marL="11430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3pPr>
            <a:lvl4pPr marL="16002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4pPr>
            <a:lvl5pPr marL="20574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9pPr>
          </a:lstStyle>
          <a:p>
            <a:fld id="{550BF249-D19C-4B05-80E4-90B7E2CBEF54}" type="slidenum">
              <a:rPr lang="nl-NL" altLang="nl-NL" sz="1200" b="0" smtClean="0">
                <a:solidFill>
                  <a:schemeClr val="tx1"/>
                </a:solidFill>
                <a:latin typeface="Times" pitchFamily="18" charset="0"/>
              </a:rPr>
              <a:pPr/>
              <a:t>15</a:t>
            </a:fld>
            <a:endParaRPr lang="nl-NL" altLang="nl-NL" sz="1200" b="0" smtClean="0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Tijdelijke aanduiding voor notiti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nl-NL" altLang="nl-NL" smtClean="0"/>
          </a:p>
        </p:txBody>
      </p:sp>
      <p:sp>
        <p:nvSpPr>
          <p:cNvPr id="19460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2"/>
                </a:solidFill>
                <a:latin typeface="Lucida Sans Unicode" pitchFamily="34" charset="0"/>
              </a:defRPr>
            </a:lvl1pPr>
            <a:lvl2pPr marL="742950" indent="-28575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2pPr>
            <a:lvl3pPr marL="11430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3pPr>
            <a:lvl4pPr marL="16002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4pPr>
            <a:lvl5pPr marL="20574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9pPr>
          </a:lstStyle>
          <a:p>
            <a:fld id="{57AD297D-C9E4-4546-B89E-C61A0E0F088C}" type="slidenum">
              <a:rPr lang="nl-NL" altLang="nl-NL" sz="1200" b="0" smtClean="0">
                <a:solidFill>
                  <a:schemeClr val="tx1"/>
                </a:solidFill>
                <a:latin typeface="Times" pitchFamily="18" charset="0"/>
              </a:rPr>
              <a:pPr/>
              <a:t>2</a:t>
            </a:fld>
            <a:endParaRPr lang="nl-NL" altLang="nl-NL" sz="1200" b="0" smtClean="0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Tijdelijke aanduiding voor notiti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nl-NL" altLang="nl-NL" smtClean="0"/>
              <a:t>Adviseur van overheidsorganen</a:t>
            </a:r>
          </a:p>
          <a:p>
            <a:r>
              <a:rPr lang="nl-NL" altLang="nl-NL" smtClean="0"/>
              <a:t>Onafhankelijke adviescommissies</a:t>
            </a:r>
          </a:p>
        </p:txBody>
      </p:sp>
      <p:sp>
        <p:nvSpPr>
          <p:cNvPr id="20484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2"/>
                </a:solidFill>
                <a:latin typeface="Lucida Sans Unicode" pitchFamily="34" charset="0"/>
              </a:defRPr>
            </a:lvl1pPr>
            <a:lvl2pPr marL="742950" indent="-28575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2pPr>
            <a:lvl3pPr marL="11430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3pPr>
            <a:lvl4pPr marL="16002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4pPr>
            <a:lvl5pPr marL="20574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9pPr>
          </a:lstStyle>
          <a:p>
            <a:fld id="{D94F4784-5E54-4A3B-89B1-A1C9E71ACA56}" type="slidenum">
              <a:rPr lang="nl-NL" altLang="nl-NL" sz="1200" b="0" smtClean="0">
                <a:solidFill>
                  <a:schemeClr val="tx1"/>
                </a:solidFill>
                <a:latin typeface="Times" pitchFamily="18" charset="0"/>
              </a:rPr>
              <a:pPr/>
              <a:t>3</a:t>
            </a:fld>
            <a:endParaRPr lang="nl-NL" altLang="nl-NL" sz="1200" b="0" smtClean="0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Tijdelijke aanduiding voor notiti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nl-NL" altLang="nl-NL" smtClean="0"/>
              <a:t>Artikel 4:126 [Treedt in werking op een nader te bepalen tijdstip]</a:t>
            </a:r>
          </a:p>
          <a:p>
            <a:r>
              <a:rPr lang="nl-NL" altLang="nl-NL" smtClean="0"/>
              <a:t>Indien een bestuursorgaan in de rechtmatige uitoefening van zijn publiekrechtelijke bevoegdheid of taak schade </a:t>
            </a:r>
          </a:p>
          <a:p>
            <a:r>
              <a:rPr lang="nl-NL" altLang="nl-NL" smtClean="0"/>
              <a:t>veroorzaakt die uitgaat boven het normale maatschappelijke risico en die een benadeelde in vergelijking met </a:t>
            </a:r>
          </a:p>
          <a:p>
            <a:r>
              <a:rPr lang="nl-NL" altLang="nl-NL" smtClean="0"/>
              <a:t>anderen onevenredig zwaar treft, kent het bestuursorgaan de benadeelde desgevraagd een vergoeding toe.</a:t>
            </a:r>
          </a:p>
          <a:p>
            <a:r>
              <a:rPr lang="nl-NL" altLang="nl-NL" smtClean="0"/>
              <a:t>Schade blijft in elk geval voor rekening van de aanvrager voor zover:</a:t>
            </a:r>
          </a:p>
          <a:p>
            <a:r>
              <a:rPr lang="nl-NL" altLang="nl-NL" smtClean="0"/>
              <a:t>hij het risico van het ontstaan van de schade heeft aanvaard;</a:t>
            </a:r>
          </a:p>
          <a:p>
            <a:r>
              <a:rPr lang="nl-NL" altLang="nl-NL" smtClean="0"/>
              <a:t>hij de schade had kunnen beperken door binnen redelijke grenzen maatregelen te nemen, die tot </a:t>
            </a:r>
          </a:p>
          <a:p>
            <a:r>
              <a:rPr lang="nl-NL" altLang="nl-NL" smtClean="0"/>
              <a:t>voorkoming of vermindering van de schade hadden kunnen leiden;</a:t>
            </a:r>
          </a:p>
          <a:p>
            <a:r>
              <a:rPr lang="nl-NL" altLang="nl-NL" smtClean="0"/>
              <a:t>de schade anderszins het gevolg is van een omstandigheid die aan de aanvrager kan worden toegerekend of</a:t>
            </a:r>
          </a:p>
          <a:p>
            <a:r>
              <a:rPr lang="nl-NL" altLang="nl-NL" smtClean="0"/>
              <a:t>de vergoeding van de schade anderszins is verzekerd.</a:t>
            </a:r>
          </a:p>
          <a:p>
            <a:r>
              <a:rPr lang="nl-NL" altLang="nl-NL" smtClean="0"/>
              <a:t>Indien een schadeveroorzakende gebeurtenis als bedoeld in het eerste lid tevens voordeel voor de benadeelde </a:t>
            </a:r>
          </a:p>
          <a:p>
            <a:r>
              <a:rPr lang="nl-NL" altLang="nl-NL" smtClean="0"/>
              <a:t>heeft opgeleverd, wordt dit bij de vaststelling van de te vergoeden schade in aanmerking genomen.</a:t>
            </a:r>
          </a:p>
          <a:p>
            <a:r>
              <a:rPr lang="nl-NL" altLang="nl-NL" smtClean="0"/>
              <a:t>Het bestuursorgaan kan een vergoeding toekennen in andere vorm dan betaling van een geldsom.</a:t>
            </a:r>
          </a:p>
          <a:p>
            <a:r>
              <a:rPr lang="nl-NL" altLang="nl-NL" smtClean="0"/>
              <a:t>1. </a:t>
            </a:r>
          </a:p>
          <a:p>
            <a:r>
              <a:rPr lang="nl-NL" altLang="nl-NL" smtClean="0"/>
              <a:t>2. </a:t>
            </a:r>
          </a:p>
          <a:p>
            <a:r>
              <a:rPr lang="nl-NL" altLang="nl-NL" smtClean="0"/>
              <a:t>a. </a:t>
            </a:r>
          </a:p>
          <a:p>
            <a:r>
              <a:rPr lang="nl-NL" altLang="nl-NL" smtClean="0"/>
              <a:t>b. </a:t>
            </a:r>
          </a:p>
          <a:p>
            <a:r>
              <a:rPr lang="nl-NL" altLang="nl-NL" smtClean="0"/>
              <a:t>c. </a:t>
            </a:r>
          </a:p>
          <a:p>
            <a:r>
              <a:rPr lang="nl-NL" altLang="nl-NL" smtClean="0"/>
              <a:t>d. </a:t>
            </a:r>
          </a:p>
        </p:txBody>
      </p:sp>
      <p:sp>
        <p:nvSpPr>
          <p:cNvPr id="2150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2"/>
                </a:solidFill>
                <a:latin typeface="Lucida Sans Unicode" pitchFamily="34" charset="0"/>
              </a:defRPr>
            </a:lvl1pPr>
            <a:lvl2pPr marL="742950" indent="-28575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2pPr>
            <a:lvl3pPr marL="11430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3pPr>
            <a:lvl4pPr marL="16002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4pPr>
            <a:lvl5pPr marL="20574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9pPr>
          </a:lstStyle>
          <a:p>
            <a:fld id="{329D9602-E25F-478D-B2B3-9DF08D56D686}" type="slidenum">
              <a:rPr lang="nl-NL" altLang="nl-NL" sz="1200" b="0" smtClean="0">
                <a:solidFill>
                  <a:schemeClr val="tx1"/>
                </a:solidFill>
                <a:latin typeface="Times" pitchFamily="18" charset="0"/>
              </a:rPr>
              <a:pPr/>
              <a:t>4</a:t>
            </a:fld>
            <a:endParaRPr lang="nl-NL" altLang="nl-NL" sz="1200" b="0" smtClean="0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Tijdelijke aanduiding voor notiti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nl-NL" altLang="nl-NL" smtClean="0"/>
          </a:p>
        </p:txBody>
      </p:sp>
      <p:sp>
        <p:nvSpPr>
          <p:cNvPr id="22532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2"/>
                </a:solidFill>
                <a:latin typeface="Lucida Sans Unicode" pitchFamily="34" charset="0"/>
              </a:defRPr>
            </a:lvl1pPr>
            <a:lvl2pPr marL="742950" indent="-28575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2pPr>
            <a:lvl3pPr marL="11430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3pPr>
            <a:lvl4pPr marL="16002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4pPr>
            <a:lvl5pPr marL="20574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9pPr>
          </a:lstStyle>
          <a:p>
            <a:fld id="{7DFE8E30-C944-4150-A7B4-E779C767E2F7}" type="slidenum">
              <a:rPr lang="nl-NL" altLang="nl-NL" sz="1200" b="0" smtClean="0">
                <a:solidFill>
                  <a:schemeClr val="tx1"/>
                </a:solidFill>
                <a:latin typeface="Times" pitchFamily="18" charset="0"/>
              </a:rPr>
              <a:pPr/>
              <a:t>5</a:t>
            </a:fld>
            <a:endParaRPr lang="nl-NL" altLang="nl-NL" sz="1200" b="0" smtClean="0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2"/>
                </a:solidFill>
                <a:latin typeface="Lucida Sans Unicode" pitchFamily="34" charset="0"/>
              </a:defRPr>
            </a:lvl1pPr>
            <a:lvl2pPr marL="742950" indent="-28575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2pPr>
            <a:lvl3pPr marL="11430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3pPr>
            <a:lvl4pPr marL="16002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4pPr>
            <a:lvl5pPr marL="20574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9pPr>
          </a:lstStyle>
          <a:p>
            <a:fld id="{28C7416B-8BB5-4EBA-A18D-4D334F730FCB}" type="slidenum">
              <a:rPr lang="nl-NL" altLang="nl-NL" sz="1200" b="0" smtClean="0">
                <a:solidFill>
                  <a:schemeClr val="tx1"/>
                </a:solidFill>
                <a:latin typeface="Times" pitchFamily="18" charset="0"/>
              </a:rPr>
              <a:pPr/>
              <a:t>6</a:t>
            </a:fld>
            <a:endParaRPr lang="nl-NL" altLang="nl-NL" sz="1200" b="0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35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451350"/>
            <a:ext cx="5197475" cy="4217988"/>
          </a:xfrm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2"/>
                </a:solidFill>
                <a:latin typeface="Lucida Sans Unicode" pitchFamily="34" charset="0"/>
              </a:defRPr>
            </a:lvl1pPr>
            <a:lvl2pPr marL="742950" indent="-28575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2pPr>
            <a:lvl3pPr marL="11430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3pPr>
            <a:lvl4pPr marL="16002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4pPr>
            <a:lvl5pPr marL="20574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9pPr>
          </a:lstStyle>
          <a:p>
            <a:fld id="{75AE1D6F-460B-4718-8B56-A7A0651691AF}" type="slidenum">
              <a:rPr lang="nl-NL" altLang="nl-NL" sz="1200" b="0" smtClean="0">
                <a:solidFill>
                  <a:schemeClr val="tx1"/>
                </a:solidFill>
                <a:latin typeface="Times" pitchFamily="18" charset="0"/>
              </a:rPr>
              <a:pPr/>
              <a:t>7</a:t>
            </a:fld>
            <a:endParaRPr lang="nl-NL" altLang="nl-NL" sz="1200" b="0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45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451350"/>
            <a:ext cx="5197475" cy="4217988"/>
          </a:xfrm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Tijdelijke aanduiding voor notiti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nl-NL" altLang="nl-NL" smtClean="0"/>
          </a:p>
        </p:txBody>
      </p:sp>
      <p:sp>
        <p:nvSpPr>
          <p:cNvPr id="25604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2"/>
                </a:solidFill>
                <a:latin typeface="Lucida Sans Unicode" pitchFamily="34" charset="0"/>
              </a:defRPr>
            </a:lvl1pPr>
            <a:lvl2pPr marL="742950" indent="-28575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2pPr>
            <a:lvl3pPr marL="11430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3pPr>
            <a:lvl4pPr marL="16002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4pPr>
            <a:lvl5pPr marL="20574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9pPr>
          </a:lstStyle>
          <a:p>
            <a:fld id="{864608E5-896D-47D0-9EFB-F25C01F389EF}" type="slidenum">
              <a:rPr lang="nl-NL" altLang="nl-NL" sz="1200" b="0" smtClean="0">
                <a:solidFill>
                  <a:schemeClr val="tx1"/>
                </a:solidFill>
                <a:latin typeface="Times" pitchFamily="18" charset="0"/>
              </a:rPr>
              <a:pPr/>
              <a:t>8</a:t>
            </a:fld>
            <a:endParaRPr lang="nl-NL" altLang="nl-NL" sz="1200" b="0" smtClean="0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Tijdelijke aanduiding voor notiti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nl-NL" altLang="nl-NL" smtClean="0"/>
          </a:p>
        </p:txBody>
      </p:sp>
      <p:sp>
        <p:nvSpPr>
          <p:cNvPr id="2662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chemeClr val="tx2"/>
                </a:solidFill>
                <a:latin typeface="Lucida Sans Unicode" pitchFamily="34" charset="0"/>
              </a:defRPr>
            </a:lvl1pPr>
            <a:lvl2pPr marL="742950" indent="-28575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2pPr>
            <a:lvl3pPr marL="11430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3pPr>
            <a:lvl4pPr marL="16002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4pPr>
            <a:lvl5pPr marL="2057400" indent="-228600">
              <a:defRPr sz="32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Lucida Sans Unicode" pitchFamily="34" charset="0"/>
              </a:defRPr>
            </a:lvl9pPr>
          </a:lstStyle>
          <a:p>
            <a:fld id="{2EB9A711-9CAD-4E01-A6A9-1E2D6861F398}" type="slidenum">
              <a:rPr lang="nl-NL" altLang="nl-NL" sz="1200" b="0" smtClean="0">
                <a:solidFill>
                  <a:schemeClr val="tx1"/>
                </a:solidFill>
                <a:latin typeface="Times" pitchFamily="18" charset="0"/>
              </a:rPr>
              <a:pPr/>
              <a:t>9</a:t>
            </a:fld>
            <a:endParaRPr lang="nl-NL" altLang="nl-NL" sz="1200" b="0" smtClean="0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67E80-1AEE-4D2D-87F6-8ABF105ACAF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944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E5B48D-3209-4EC1-8432-A201F18A219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109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14C1F4-8059-4D3B-A1C8-841AD043405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730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en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abel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nl-NL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554F81-AA15-465B-987A-9E94CC719F6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956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3E1F7F-B207-4ECA-AF8A-EAE23DC38D2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278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CA4A0F-88E0-45D6-935B-2BA9173D917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222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D28E0-AB15-4060-94DE-833CAF20589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135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760A8-6ED0-4825-9F4C-5090877F880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794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A0CAB-D2E6-489A-86AD-7409C35AE6E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328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6E4F1-ABA4-4E14-87D7-816B5853B91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09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9281B-1F01-4880-BBC7-B0506FBA948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634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2002D-2616-4968-9F44-E485EE7BBBF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817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Click to edit Master text styles</a:t>
            </a:r>
          </a:p>
          <a:p>
            <a:pPr lvl="1"/>
            <a:r>
              <a:rPr lang="en-US" altLang="nl-NL" smtClean="0"/>
              <a:t>Second level</a:t>
            </a:r>
          </a:p>
          <a:p>
            <a:pPr lvl="2"/>
            <a:r>
              <a:rPr lang="en-US" altLang="nl-NL" smtClean="0"/>
              <a:t>Third level</a:t>
            </a:r>
          </a:p>
          <a:p>
            <a:pPr lvl="3"/>
            <a:r>
              <a:rPr lang="en-US" altLang="nl-NL" smtClean="0"/>
              <a:t>Fourth level</a:t>
            </a:r>
          </a:p>
          <a:p>
            <a:pPr lvl="4"/>
            <a:r>
              <a:rPr lang="en-US" altLang="nl-NL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99564662-17DA-40F1-B73B-B019B141EB3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257300" y="4114800"/>
            <a:ext cx="6629400" cy="1143000"/>
          </a:xfrm>
        </p:spPr>
        <p:txBody>
          <a:bodyPr/>
          <a:lstStyle/>
          <a:p>
            <a:pPr eaLnBrk="1" hangingPunct="1"/>
            <a:r>
              <a:rPr lang="nl-NL" altLang="nl-NL" sz="2800" b="1" smtClean="0">
                <a:latin typeface="Lucida Sans Unicode" pitchFamily="34" charset="0"/>
              </a:rPr>
              <a:t>Schadeberekening bij nadeelcompensatie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050" y="981075"/>
            <a:ext cx="6407150" cy="935038"/>
          </a:xfrm>
        </p:spPr>
        <p:txBody>
          <a:bodyPr/>
          <a:lstStyle/>
          <a:p>
            <a:pPr algn="l" eaLnBrk="1" hangingPunct="1"/>
            <a:r>
              <a:rPr lang="nl-NL" altLang="nl-NL" sz="3200" b="1" smtClean="0">
                <a:latin typeface="Lucida Sans Unicode" pitchFamily="34" charset="0"/>
              </a:rPr>
              <a:t>Informatie behoefte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420938"/>
            <a:ext cx="7772400" cy="2447925"/>
          </a:xfrm>
        </p:spPr>
        <p:txBody>
          <a:bodyPr/>
          <a:lstStyle/>
          <a:p>
            <a:pPr eaLnBrk="1" hangingPunct="1"/>
            <a:r>
              <a:rPr lang="nl-NL" altLang="nl-NL" sz="2400" smtClean="0">
                <a:latin typeface="Lucida Sans Unicode" pitchFamily="34" charset="0"/>
              </a:rPr>
              <a:t>Jaarrekeningen</a:t>
            </a:r>
          </a:p>
          <a:p>
            <a:pPr eaLnBrk="1" hangingPunct="1"/>
            <a:r>
              <a:rPr lang="nl-NL" altLang="nl-NL" sz="2400" smtClean="0">
                <a:latin typeface="Lucida Sans Unicode" pitchFamily="34" charset="0"/>
              </a:rPr>
              <a:t>Prognoses</a:t>
            </a:r>
          </a:p>
          <a:p>
            <a:pPr eaLnBrk="1" hangingPunct="1"/>
            <a:r>
              <a:rPr lang="nl-NL" altLang="nl-NL" sz="2400" smtClean="0">
                <a:latin typeface="Lucida Sans Unicode" pitchFamily="34" charset="0"/>
              </a:rPr>
              <a:t>Ondernemingsplannen</a:t>
            </a:r>
          </a:p>
          <a:p>
            <a:pPr eaLnBrk="1" hangingPunct="1"/>
            <a:r>
              <a:rPr lang="nl-NL" altLang="nl-NL" sz="2400" smtClean="0">
                <a:latin typeface="Lucida Sans Unicode" pitchFamily="34" charset="0"/>
              </a:rPr>
              <a:t>Omzetinformatie</a:t>
            </a:r>
          </a:p>
          <a:p>
            <a:pPr eaLnBrk="1" hangingPunct="1"/>
            <a:r>
              <a:rPr lang="nl-NL" altLang="nl-NL" sz="2400" smtClean="0">
                <a:latin typeface="Lucida Sans Unicode" pitchFamily="34" charset="0"/>
              </a:rPr>
              <a:t>Branchegegevens</a:t>
            </a:r>
          </a:p>
          <a:p>
            <a:pPr eaLnBrk="1" hangingPunct="1">
              <a:buFontTx/>
              <a:buNone/>
            </a:pPr>
            <a:endParaRPr lang="nl-NL" alt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613" y="981075"/>
            <a:ext cx="6645275" cy="935038"/>
          </a:xfrm>
        </p:spPr>
        <p:txBody>
          <a:bodyPr/>
          <a:lstStyle/>
          <a:p>
            <a:pPr algn="l" eaLnBrk="1" hangingPunct="1"/>
            <a:r>
              <a:rPr lang="nl-NL" altLang="nl-NL" sz="3200" b="1" smtClean="0">
                <a:latin typeface="Lucida Sans Unicode" pitchFamily="34" charset="0"/>
              </a:rPr>
              <a:t>Aspecten schadeberekening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133600"/>
            <a:ext cx="8367712" cy="2519363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B0B0B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62000" lvl="1" indent="-190500" eaLnBrk="1" hangingPunct="1">
              <a:buClr>
                <a:srgbClr val="000000"/>
              </a:buClr>
              <a:buFont typeface="MT Extra" pitchFamily="18" charset="2"/>
              <a:buNone/>
              <a:defRPr/>
            </a:pPr>
            <a:endParaRPr lang="nl-NL" sz="2400" dirty="0" smtClean="0"/>
          </a:p>
          <a:p>
            <a:pPr marL="342900" lvl="1" indent="-342900" eaLnBrk="1" hangingPunct="1">
              <a:buClr>
                <a:srgbClr val="000000"/>
              </a:buClr>
              <a:buFont typeface="Arial" pitchFamily="34" charset="0"/>
              <a:buChar char="•"/>
              <a:defRPr/>
            </a:pPr>
            <a:r>
              <a:rPr lang="nl-NL" sz="2400" dirty="0">
                <a:latin typeface="Lucida Sans Unicode" pitchFamily="34" charset="0"/>
                <a:ea typeface="+mn-ea"/>
                <a:cs typeface="+mn-cs"/>
              </a:rPr>
              <a:t>Aansluiting omzet per maand met jaarrekening</a:t>
            </a:r>
          </a:p>
          <a:p>
            <a:pPr marL="342900" lvl="1" indent="-342900" eaLnBrk="1" hangingPunct="1">
              <a:buClr>
                <a:srgbClr val="000000"/>
              </a:buClr>
              <a:buFont typeface="Arial" pitchFamily="34" charset="0"/>
              <a:buChar char="•"/>
              <a:defRPr/>
            </a:pPr>
            <a:r>
              <a:rPr lang="nl-NL" sz="2400" dirty="0">
                <a:latin typeface="Lucida Sans Unicode" pitchFamily="34" charset="0"/>
                <a:ea typeface="+mn-ea"/>
                <a:cs typeface="+mn-cs"/>
              </a:rPr>
              <a:t>Betrouwbaarheid informatie</a:t>
            </a:r>
          </a:p>
          <a:p>
            <a:pPr marL="342900" lvl="1" indent="-342900" eaLnBrk="1" hangingPunct="1">
              <a:buClr>
                <a:srgbClr val="000000"/>
              </a:buClr>
              <a:buFont typeface="Arial" pitchFamily="34" charset="0"/>
              <a:buChar char="•"/>
              <a:defRPr/>
            </a:pPr>
            <a:r>
              <a:rPr lang="nl-NL" sz="2400" dirty="0">
                <a:latin typeface="Lucida Sans Unicode" pitchFamily="34" charset="0"/>
                <a:ea typeface="+mn-ea"/>
                <a:cs typeface="+mn-cs"/>
              </a:rPr>
              <a:t>Te onderkennen trend in omzetcijfers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613" y="981075"/>
            <a:ext cx="6645275" cy="935038"/>
          </a:xfrm>
        </p:spPr>
        <p:txBody>
          <a:bodyPr/>
          <a:lstStyle/>
          <a:p>
            <a:pPr algn="l" eaLnBrk="1" hangingPunct="1"/>
            <a:r>
              <a:rPr lang="nl-NL" altLang="nl-NL" sz="3200" b="1" smtClean="0">
                <a:latin typeface="Lucida Sans Unicode" pitchFamily="34" charset="0"/>
              </a:rPr>
              <a:t>Aspecten schadebeperking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205038"/>
            <a:ext cx="8367712" cy="2519362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B0B0B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lvl="1" indent="-342900" eaLnBrk="1" hangingPunct="1">
              <a:buClr>
                <a:srgbClr val="000000"/>
              </a:buClr>
              <a:buFont typeface="Arial" pitchFamily="34" charset="0"/>
              <a:buChar char="•"/>
              <a:defRPr/>
            </a:pPr>
            <a:endParaRPr lang="nl-NL" sz="2400" dirty="0" smtClean="0">
              <a:latin typeface="Lucida Sans Unicode" pitchFamily="34" charset="0"/>
            </a:endParaRPr>
          </a:p>
          <a:p>
            <a:pPr marL="342900" lvl="1" indent="-342900" eaLnBrk="1" hangingPunct="1">
              <a:buClr>
                <a:srgbClr val="000000"/>
              </a:buClr>
              <a:buFont typeface="Arial" pitchFamily="34" charset="0"/>
              <a:buChar char="•"/>
              <a:defRPr/>
            </a:pPr>
            <a:r>
              <a:rPr lang="nl-NL" sz="2400" dirty="0" smtClean="0">
                <a:latin typeface="Lucida Sans Unicode" pitchFamily="34" charset="0"/>
              </a:rPr>
              <a:t>Schadebeperkingsplicht</a:t>
            </a:r>
            <a:endParaRPr lang="nl-NL" sz="2400" dirty="0">
              <a:latin typeface="Lucida Sans Unicode" pitchFamily="34" charset="0"/>
            </a:endParaRPr>
          </a:p>
          <a:p>
            <a:pPr marL="342900" lvl="1" indent="-342900" eaLnBrk="1" hangingPunct="1">
              <a:buClr>
                <a:srgbClr val="000000"/>
              </a:buClr>
              <a:buFont typeface="Arial" pitchFamily="34" charset="0"/>
              <a:buChar char="•"/>
              <a:defRPr/>
            </a:pPr>
            <a:r>
              <a:rPr lang="nl-NL" sz="2400" dirty="0" smtClean="0">
                <a:latin typeface="Lucida Sans Unicode" pitchFamily="34" charset="0"/>
                <a:ea typeface="+mn-ea"/>
                <a:cs typeface="+mn-cs"/>
              </a:rPr>
              <a:t>Extra </a:t>
            </a:r>
            <a:r>
              <a:rPr lang="nl-NL" sz="2400" dirty="0">
                <a:latin typeface="Lucida Sans Unicode" pitchFamily="34" charset="0"/>
                <a:ea typeface="+mn-ea"/>
                <a:cs typeface="+mn-cs"/>
              </a:rPr>
              <a:t>kosten moeten tegen belang opwegen</a:t>
            </a:r>
          </a:p>
          <a:p>
            <a:pPr marL="342900" lvl="1" indent="-342900" eaLnBrk="1" hangingPunct="1">
              <a:buClr>
                <a:srgbClr val="000000"/>
              </a:buClr>
              <a:buFont typeface="Arial" pitchFamily="34" charset="0"/>
              <a:buChar char="•"/>
              <a:defRPr/>
            </a:pPr>
            <a:r>
              <a:rPr lang="nl-NL" sz="2400" dirty="0" smtClean="0">
                <a:latin typeface="Lucida Sans Unicode" pitchFamily="34" charset="0"/>
                <a:ea typeface="+mn-ea"/>
                <a:cs typeface="+mn-cs"/>
              </a:rPr>
              <a:t>Besparingen </a:t>
            </a:r>
            <a:r>
              <a:rPr lang="nl-NL" sz="2400" dirty="0">
                <a:latin typeface="Lucida Sans Unicode" pitchFamily="34" charset="0"/>
                <a:ea typeface="+mn-ea"/>
                <a:cs typeface="+mn-cs"/>
              </a:rPr>
              <a:t>op vaste lasten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613" y="981075"/>
            <a:ext cx="6478587" cy="863600"/>
          </a:xfrm>
        </p:spPr>
        <p:txBody>
          <a:bodyPr/>
          <a:lstStyle/>
          <a:p>
            <a:pPr algn="l" eaLnBrk="1" hangingPunct="1"/>
            <a:r>
              <a:rPr lang="nl-NL" altLang="nl-NL" sz="3200" b="1" smtClean="0">
                <a:latin typeface="Lucida Sans Unicode" pitchFamily="34" charset="0"/>
              </a:rPr>
              <a:t>Schadeperiode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276475"/>
            <a:ext cx="8062912" cy="2736850"/>
          </a:xfrm>
        </p:spPr>
        <p:txBody>
          <a:bodyPr/>
          <a:lstStyle/>
          <a:p>
            <a:pPr marL="342900" lvl="1" indent="-342900" eaLnBrk="1" hangingPunct="1">
              <a:buClr>
                <a:srgbClr val="000000"/>
              </a:buClr>
              <a:buFont typeface="Arial" pitchFamily="34" charset="0"/>
              <a:buChar char="•"/>
              <a:defRPr/>
            </a:pPr>
            <a:r>
              <a:rPr lang="nl-NL" sz="2400" dirty="0">
                <a:latin typeface="Lucida Sans Unicode" pitchFamily="34" charset="0"/>
                <a:ea typeface="+mn-ea"/>
                <a:cs typeface="+mn-cs"/>
              </a:rPr>
              <a:t>Periode van overlast, begin en eind</a:t>
            </a:r>
          </a:p>
          <a:p>
            <a:pPr marL="342900" lvl="1" indent="-342900" eaLnBrk="1" hangingPunct="1">
              <a:buClr>
                <a:srgbClr val="000000"/>
              </a:buClr>
              <a:buFont typeface="Arial" pitchFamily="34" charset="0"/>
              <a:buChar char="•"/>
              <a:defRPr/>
            </a:pPr>
            <a:r>
              <a:rPr lang="nl-NL" sz="2400" dirty="0">
                <a:latin typeface="Lucida Sans Unicode" pitchFamily="34" charset="0"/>
                <a:ea typeface="+mn-ea"/>
                <a:cs typeface="+mn-cs"/>
              </a:rPr>
              <a:t>Aanloopverlies na opheffing overlast</a:t>
            </a:r>
          </a:p>
          <a:p>
            <a:pPr marL="342900" lvl="1" indent="-342900" eaLnBrk="1" hangingPunct="1">
              <a:buClr>
                <a:srgbClr val="000000"/>
              </a:buClr>
              <a:buFont typeface="Arial" pitchFamily="34" charset="0"/>
              <a:buChar char="•"/>
              <a:defRPr/>
            </a:pPr>
            <a:r>
              <a:rPr lang="nl-NL" sz="2400" dirty="0">
                <a:latin typeface="Lucida Sans Unicode" pitchFamily="34" charset="0"/>
                <a:ea typeface="+mn-ea"/>
                <a:cs typeface="+mn-cs"/>
              </a:rPr>
              <a:t>Verbeterde situatie na overlastperiode</a:t>
            </a:r>
          </a:p>
          <a:p>
            <a:pPr marL="342900" lvl="1" indent="-342900" eaLnBrk="1" hangingPunct="1">
              <a:buClr>
                <a:srgbClr val="000000"/>
              </a:buClr>
              <a:buFont typeface="Arial" pitchFamily="34" charset="0"/>
              <a:buChar char="•"/>
              <a:defRPr/>
            </a:pPr>
            <a:r>
              <a:rPr lang="nl-NL" sz="2400" dirty="0">
                <a:latin typeface="Lucida Sans Unicode" pitchFamily="34" charset="0"/>
                <a:ea typeface="+mn-ea"/>
                <a:cs typeface="+mn-cs"/>
              </a:rPr>
              <a:t>Causaliteit</a:t>
            </a:r>
          </a:p>
          <a:p>
            <a:pPr eaLnBrk="1" hangingPunct="1">
              <a:defRPr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981075"/>
            <a:ext cx="6550025" cy="863600"/>
          </a:xfrm>
        </p:spPr>
        <p:txBody>
          <a:bodyPr/>
          <a:lstStyle/>
          <a:p>
            <a:pPr algn="l" eaLnBrk="1" hangingPunct="1"/>
            <a:r>
              <a:rPr lang="nl-NL" altLang="nl-NL" sz="3200" b="1" smtClean="0">
                <a:latin typeface="Lucida Sans Unicode" pitchFamily="34" charset="0"/>
              </a:rPr>
              <a:t>Overige</a:t>
            </a:r>
            <a:r>
              <a:rPr lang="nl-NL" altLang="nl-NL" smtClean="0"/>
              <a:t> </a:t>
            </a:r>
            <a:r>
              <a:rPr lang="nl-NL" altLang="nl-NL" sz="3200" b="1" smtClean="0">
                <a:latin typeface="Lucida Sans Unicode" pitchFamily="34" charset="0"/>
              </a:rPr>
              <a:t>aspecten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420938"/>
            <a:ext cx="7772400" cy="1944687"/>
          </a:xfrm>
        </p:spPr>
        <p:txBody>
          <a:bodyPr/>
          <a:lstStyle/>
          <a:p>
            <a:pPr eaLnBrk="1" hangingPunct="1">
              <a:defRPr/>
            </a:pPr>
            <a:r>
              <a:rPr lang="nl-NL" sz="2400" dirty="0">
                <a:latin typeface="Lucida Sans Unicode" pitchFamily="34" charset="0"/>
              </a:rPr>
              <a:t>Risico-aanvaarding</a:t>
            </a:r>
          </a:p>
          <a:p>
            <a:pPr eaLnBrk="1" hangingPunct="1">
              <a:defRPr/>
            </a:pPr>
            <a:r>
              <a:rPr lang="nl-NL" sz="2400" dirty="0" smtClean="0">
                <a:latin typeface="Lucida Sans Unicode" pitchFamily="34" charset="0"/>
              </a:rPr>
              <a:t>Drempelbenadering</a:t>
            </a:r>
            <a:endParaRPr lang="nl-NL" sz="2400" dirty="0">
              <a:latin typeface="Lucida Sans Unicode" pitchFamily="34" charset="0"/>
            </a:endParaRPr>
          </a:p>
          <a:p>
            <a:pPr eaLnBrk="1" hangingPunct="1">
              <a:defRPr/>
            </a:pPr>
            <a:r>
              <a:rPr lang="nl-NL" sz="2400" dirty="0" smtClean="0">
                <a:latin typeface="Lucida Sans Unicode" pitchFamily="34" charset="0"/>
              </a:rPr>
              <a:t>Deel dat ten laste van verzoeker blijft</a:t>
            </a:r>
            <a:endParaRPr lang="nl-NL" sz="2400" dirty="0">
              <a:latin typeface="Lucida Sans Unicode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dirty="0" smtClean="0"/>
          </a:p>
          <a:p>
            <a:pPr eaLnBrk="1" hangingPunct="1">
              <a:defRPr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981075"/>
            <a:ext cx="6262687" cy="1079500"/>
          </a:xfrm>
        </p:spPr>
        <p:txBody>
          <a:bodyPr/>
          <a:lstStyle/>
          <a:p>
            <a:pPr algn="l" eaLnBrk="1" hangingPunct="1"/>
            <a:r>
              <a:rPr lang="nl-NL" altLang="nl-NL" sz="3200" b="1" smtClean="0">
                <a:latin typeface="Lucida Sans Unicode" pitchFamily="34" charset="0"/>
              </a:rPr>
              <a:t>Afsluiting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276475"/>
            <a:ext cx="7772400" cy="2447925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nl-NL" altLang="nl-NL" sz="2400" dirty="0" smtClean="0">
                <a:latin typeface="Lucida Sans Unicode" pitchFamily="34" charset="0"/>
              </a:rPr>
              <a:t>Tijd voor vragen?</a:t>
            </a:r>
          </a:p>
          <a:p>
            <a:pPr marL="0" indent="0" eaLnBrk="1" hangingPunct="1">
              <a:buFontTx/>
              <a:buNone/>
              <a:defRPr/>
            </a:pPr>
            <a:endParaRPr lang="nl-NL" altLang="nl-NL" sz="2400" dirty="0" smtClean="0">
              <a:latin typeface="Lucida Sans Unicode" pitchFamily="34" charset="0"/>
            </a:endParaRPr>
          </a:p>
          <a:p>
            <a:pPr eaLnBrk="1" hangingPunct="1">
              <a:defRPr/>
            </a:pPr>
            <a:r>
              <a:rPr lang="nl-NL" sz="20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Klaas Mijnheer RA </a:t>
            </a:r>
            <a:r>
              <a:rPr lang="nl-NL" sz="20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re LRGD</a:t>
            </a:r>
            <a:r>
              <a:rPr lang="nl-NL" sz="20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/>
            </a:r>
            <a:br>
              <a:rPr lang="nl-NL" sz="20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</a:br>
            <a:r>
              <a:rPr lang="nl-NL" sz="20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Lengkeek, </a:t>
            </a:r>
            <a:r>
              <a:rPr lang="nl-NL" sz="2000" b="1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Laarman</a:t>
            </a:r>
            <a:r>
              <a:rPr lang="nl-NL" sz="20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&amp; De </a:t>
            </a:r>
            <a:r>
              <a:rPr lang="nl-NL" sz="2000" b="1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Hosson</a:t>
            </a:r>
            <a:r>
              <a:rPr lang="nl-NL" sz="20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</a:t>
            </a:r>
            <a:br>
              <a:rPr lang="nl-NL" sz="20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</a:br>
            <a:r>
              <a:rPr lang="nl-NL" sz="20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T 038 - 427 42 </a:t>
            </a:r>
            <a:r>
              <a:rPr lang="nl-NL" sz="20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26</a:t>
            </a:r>
            <a:r>
              <a:rPr lang="nl-NL" sz="20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/>
            </a:r>
            <a:br>
              <a:rPr lang="nl-NL" sz="20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</a:br>
            <a:r>
              <a:rPr lang="nl-NL" sz="20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M 06 - 516 14 786</a:t>
            </a:r>
            <a:br>
              <a:rPr lang="nl-NL" sz="20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</a:br>
            <a:r>
              <a:rPr lang="nl-NL" sz="20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E k.mijnheer@lengkeek.nl</a:t>
            </a:r>
            <a:br>
              <a:rPr lang="nl-NL" sz="20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</a:br>
            <a:r>
              <a:rPr lang="nl-NL" sz="20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I www.lengkeek.nl </a:t>
            </a:r>
          </a:p>
          <a:p>
            <a:pPr eaLnBrk="1" hangingPunct="1">
              <a:defRPr/>
            </a:pPr>
            <a:endParaRPr lang="nl-NL" alt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838200"/>
            <a:ext cx="6629400" cy="1143000"/>
          </a:xfrm>
        </p:spPr>
        <p:txBody>
          <a:bodyPr/>
          <a:lstStyle/>
          <a:p>
            <a:pPr algn="l" eaLnBrk="1" hangingPunct="1"/>
            <a:r>
              <a:rPr lang="nl-NL" altLang="nl-NL" sz="3200" b="1" smtClean="0">
                <a:latin typeface="Lucida Sans Unicode" pitchFamily="34" charset="0"/>
              </a:rPr>
              <a:t>Wat is Lengkeek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7924800" cy="2743200"/>
          </a:xfrm>
        </p:spPr>
        <p:txBody>
          <a:bodyPr/>
          <a:lstStyle/>
          <a:p>
            <a:pPr eaLnBrk="1" hangingPunct="1">
              <a:buClr>
                <a:srgbClr val="927C6C"/>
              </a:buClr>
            </a:pPr>
            <a:endParaRPr lang="nl-NL" altLang="nl-NL" sz="2400" smtClean="0">
              <a:latin typeface="Lucida Sans Unicode" pitchFamily="34" charset="0"/>
            </a:endParaRPr>
          </a:p>
          <a:p>
            <a:pPr eaLnBrk="1" hangingPunct="1">
              <a:buClr>
                <a:srgbClr val="927C6C"/>
              </a:buClr>
            </a:pPr>
            <a:r>
              <a:rPr lang="nl-NL" altLang="nl-NL" sz="2400" smtClean="0">
                <a:latin typeface="Lucida Sans Unicode" pitchFamily="34" charset="0"/>
              </a:rPr>
              <a:t>Schade-experts</a:t>
            </a:r>
          </a:p>
          <a:p>
            <a:pPr eaLnBrk="1" hangingPunct="1">
              <a:buClr>
                <a:srgbClr val="927C6C"/>
              </a:buClr>
            </a:pPr>
            <a:r>
              <a:rPr lang="nl-NL" altLang="nl-NL" sz="2400" smtClean="0">
                <a:latin typeface="Lucida Sans Unicode" pitchFamily="34" charset="0"/>
              </a:rPr>
              <a:t>Taxateurs</a:t>
            </a:r>
          </a:p>
          <a:p>
            <a:pPr eaLnBrk="1" hangingPunct="1">
              <a:buClr>
                <a:srgbClr val="927C6C"/>
              </a:buClr>
            </a:pPr>
            <a:r>
              <a:rPr lang="nl-NL" altLang="nl-NL" sz="2400" smtClean="0">
                <a:latin typeface="Lucida Sans Unicode" pitchFamily="34" charset="0"/>
              </a:rPr>
              <a:t>Inspecteurs</a:t>
            </a:r>
          </a:p>
          <a:p>
            <a:pPr eaLnBrk="1" hangingPunct="1">
              <a:buClr>
                <a:srgbClr val="927C6C"/>
              </a:buClr>
            </a:pPr>
            <a:endParaRPr lang="nl-NL" altLang="nl-NL" sz="2400" smtClean="0">
              <a:latin typeface="Lucida Sans Unicode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692275" y="836613"/>
            <a:ext cx="6765925" cy="936625"/>
          </a:xfrm>
        </p:spPr>
        <p:txBody>
          <a:bodyPr/>
          <a:lstStyle/>
          <a:p>
            <a:pPr algn="l" eaLnBrk="1" hangingPunct="1"/>
            <a:r>
              <a:rPr lang="nl-NL" altLang="nl-NL" sz="3200" b="1" smtClean="0">
                <a:latin typeface="Lucida Sans Unicode" pitchFamily="34" charset="0"/>
              </a:rPr>
              <a:t>Opdrachtgevers</a:t>
            </a:r>
            <a:r>
              <a:rPr lang="nl-NL" altLang="nl-NL" smtClean="0"/>
              <a:t>	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76475"/>
            <a:ext cx="7772400" cy="3819525"/>
          </a:xfrm>
        </p:spPr>
        <p:txBody>
          <a:bodyPr/>
          <a:lstStyle/>
          <a:p>
            <a:pPr eaLnBrk="1" hangingPunct="1">
              <a:buClr>
                <a:srgbClr val="927C6C"/>
              </a:buClr>
            </a:pPr>
            <a:r>
              <a:rPr lang="nl-NL" altLang="nl-NL" sz="2400" smtClean="0">
                <a:latin typeface="Lucida Sans Unicode" pitchFamily="34" charset="0"/>
              </a:rPr>
              <a:t>Verzekeraars</a:t>
            </a:r>
          </a:p>
          <a:p>
            <a:pPr eaLnBrk="1" hangingPunct="1">
              <a:buClr>
                <a:srgbClr val="927C6C"/>
              </a:buClr>
            </a:pPr>
            <a:r>
              <a:rPr lang="nl-NL" altLang="nl-NL" sz="2400" smtClean="0">
                <a:latin typeface="Lucida Sans Unicode" pitchFamily="34" charset="0"/>
              </a:rPr>
              <a:t>Overheden</a:t>
            </a:r>
          </a:p>
          <a:p>
            <a:pPr eaLnBrk="1" hangingPunct="1">
              <a:buClr>
                <a:srgbClr val="927C6C"/>
              </a:buClr>
            </a:pPr>
            <a:r>
              <a:rPr lang="nl-NL" altLang="nl-NL" sz="2400" smtClean="0">
                <a:latin typeface="Lucida Sans Unicode" pitchFamily="34" charset="0"/>
              </a:rPr>
              <a:t>Advocatuur</a:t>
            </a:r>
          </a:p>
          <a:p>
            <a:pPr eaLnBrk="1" hangingPunct="1">
              <a:buClr>
                <a:srgbClr val="927C6C"/>
              </a:buClr>
            </a:pPr>
            <a:r>
              <a:rPr lang="nl-NL" altLang="nl-NL" sz="2400" smtClean="0">
                <a:latin typeface="Lucida Sans Unicode" pitchFamily="34" charset="0"/>
              </a:rPr>
              <a:t>Particulieren</a:t>
            </a:r>
          </a:p>
          <a:p>
            <a:pPr eaLnBrk="1" hangingPunct="1"/>
            <a:endParaRPr lang="nl-NL" alt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613" y="1125538"/>
            <a:ext cx="6478587" cy="719137"/>
          </a:xfrm>
        </p:spPr>
        <p:txBody>
          <a:bodyPr/>
          <a:lstStyle/>
          <a:p>
            <a:pPr algn="l" eaLnBrk="1" hangingPunct="1">
              <a:defRPr/>
            </a:pPr>
            <a:r>
              <a:rPr lang="nl-NL" sz="3200" b="1" dirty="0" smtClean="0">
                <a:latin typeface="Lucida Sans Unicode" pitchFamily="34" charset="0"/>
              </a:rPr>
              <a:t>Artikel 4:126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sz="1800" dirty="0">
              <a:solidFill>
                <a:schemeClr val="tx1"/>
              </a:solidFill>
              <a:latin typeface="Lucida Sans Unicode" pitchFamily="34" charset="0"/>
              <a:ea typeface="+mn-ea"/>
              <a:cs typeface="+mn-cs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3032125"/>
          </a:xfrm>
        </p:spPr>
        <p:txBody>
          <a:bodyPr/>
          <a:lstStyle/>
          <a:p>
            <a:pPr eaLnBrk="1" hangingPunct="1">
              <a:defRPr/>
            </a:pPr>
            <a:endParaRPr lang="nl-NL" dirty="0" smtClean="0"/>
          </a:p>
          <a:p>
            <a:pPr eaLnBrk="1" hangingPunct="1">
              <a:buClr>
                <a:srgbClr val="927C6C"/>
              </a:buClr>
              <a:defRPr/>
            </a:pPr>
            <a:r>
              <a:rPr lang="nl-NL" sz="2400" dirty="0">
                <a:latin typeface="Lucida Sans Unicode" pitchFamily="34" charset="0"/>
              </a:rPr>
              <a:t>Wanneer schadevergoeding</a:t>
            </a:r>
          </a:p>
          <a:p>
            <a:pPr eaLnBrk="1" hangingPunct="1">
              <a:buClr>
                <a:srgbClr val="927C6C"/>
              </a:buClr>
              <a:defRPr/>
            </a:pPr>
            <a:r>
              <a:rPr lang="nl-NL" sz="2400" dirty="0">
                <a:latin typeface="Lucida Sans Unicode" pitchFamily="34" charset="0"/>
              </a:rPr>
              <a:t>Wat blijft buiten </a:t>
            </a:r>
            <a:r>
              <a:rPr lang="nl-NL" sz="2400" dirty="0" smtClean="0">
                <a:latin typeface="Lucida Sans Unicode" pitchFamily="34" charset="0"/>
              </a:rPr>
              <a:t>beschouwing</a:t>
            </a:r>
          </a:p>
          <a:p>
            <a:pPr eaLnBrk="1" hangingPunct="1">
              <a:buClr>
                <a:srgbClr val="927C6C"/>
              </a:buClr>
              <a:defRPr/>
            </a:pPr>
            <a:r>
              <a:rPr lang="nl-NL" sz="2400" dirty="0" smtClean="0">
                <a:latin typeface="Lucida Sans Unicode" pitchFamily="34" charset="0"/>
              </a:rPr>
              <a:t>Voordeelverrekening</a:t>
            </a:r>
          </a:p>
          <a:p>
            <a:pPr marL="0" indent="0" eaLnBrk="1" hangingPunct="1">
              <a:buClr>
                <a:srgbClr val="927C6C"/>
              </a:buClr>
              <a:buFontTx/>
              <a:buNone/>
              <a:defRPr/>
            </a:pPr>
            <a:endParaRPr lang="nl-NL" sz="2400" dirty="0">
              <a:latin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613" y="981075"/>
            <a:ext cx="6478587" cy="1079500"/>
          </a:xfrm>
        </p:spPr>
        <p:txBody>
          <a:bodyPr/>
          <a:lstStyle/>
          <a:p>
            <a:pPr algn="l" eaLnBrk="1" hangingPunct="1">
              <a:defRPr/>
            </a:pPr>
            <a:r>
              <a:rPr lang="nl-NL" sz="3200" b="1" dirty="0">
                <a:latin typeface="Lucida Sans Unicode" pitchFamily="34" charset="0"/>
              </a:rPr>
              <a:t>Wat is schade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sz="1800" dirty="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rPr>
              <a:t>(ook</a:t>
            </a:r>
            <a:r>
              <a:rPr lang="nl-NL" sz="2500" dirty="0" smtClean="0"/>
              <a:t> </a:t>
            </a:r>
            <a:r>
              <a:rPr lang="nl-NL" sz="1800" dirty="0" smtClean="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rPr>
              <a:t>in </a:t>
            </a:r>
            <a:r>
              <a:rPr lang="nl-NL" sz="1800" dirty="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rPr>
              <a:t>kader nadeelcompensatie)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3032125"/>
          </a:xfrm>
        </p:spPr>
        <p:txBody>
          <a:bodyPr/>
          <a:lstStyle/>
          <a:p>
            <a:pPr eaLnBrk="1" hangingPunct="1">
              <a:defRPr/>
            </a:pPr>
            <a:endParaRPr lang="nl-NL" dirty="0" smtClean="0"/>
          </a:p>
          <a:p>
            <a:pPr marL="0" indent="0" eaLnBrk="1" hangingPunct="1">
              <a:buFontTx/>
              <a:buNone/>
              <a:defRPr/>
            </a:pPr>
            <a:r>
              <a:rPr lang="nl-NL" sz="2400" dirty="0">
                <a:latin typeface="Lucida Sans Unicode" pitchFamily="34" charset="0"/>
              </a:rPr>
              <a:t>Schade is te definiëren </a:t>
            </a:r>
            <a:r>
              <a:rPr lang="nl-NL" sz="2400" dirty="0" smtClean="0">
                <a:latin typeface="Lucida Sans Unicode" pitchFamily="34" charset="0"/>
              </a:rPr>
              <a:t>als: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sz="2400" dirty="0" smtClean="0">
                <a:latin typeface="Lucida Sans Unicode" pitchFamily="34" charset="0"/>
              </a:rPr>
              <a:t>een </a:t>
            </a:r>
            <a:r>
              <a:rPr lang="nl-NL" sz="2400" dirty="0">
                <a:latin typeface="Lucida Sans Unicode" pitchFamily="34" charset="0"/>
              </a:rPr>
              <a:t>nadeel dat </a:t>
            </a:r>
            <a:r>
              <a:rPr lang="nl-NL" sz="2400" dirty="0" smtClean="0">
                <a:latin typeface="Lucida Sans Unicode" pitchFamily="34" charset="0"/>
              </a:rPr>
              <a:t>ontstaat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sz="2400" dirty="0" smtClean="0">
                <a:latin typeface="Lucida Sans Unicode" pitchFamily="34" charset="0"/>
              </a:rPr>
              <a:t>door </a:t>
            </a:r>
            <a:r>
              <a:rPr lang="nl-NL" sz="2400" dirty="0">
                <a:latin typeface="Lucida Sans Unicode" pitchFamily="34" charset="0"/>
              </a:rPr>
              <a:t>minder inkomsten dan </a:t>
            </a:r>
            <a:r>
              <a:rPr lang="nl-NL" sz="2400" dirty="0" smtClean="0">
                <a:latin typeface="Lucida Sans Unicode" pitchFamily="34" charset="0"/>
              </a:rPr>
              <a:t>verwacht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sz="2400" dirty="0" smtClean="0">
                <a:latin typeface="Lucida Sans Unicode" pitchFamily="34" charset="0"/>
              </a:rPr>
              <a:t>of </a:t>
            </a:r>
            <a:r>
              <a:rPr lang="nl-NL" sz="2400" dirty="0">
                <a:latin typeface="Lucida Sans Unicode" pitchFamily="34" charset="0"/>
              </a:rPr>
              <a:t>meer uitgaven dan </a:t>
            </a:r>
            <a:r>
              <a:rPr lang="nl-NL" sz="2400" dirty="0" smtClean="0">
                <a:latin typeface="Lucida Sans Unicode" pitchFamily="34" charset="0"/>
              </a:rPr>
              <a:t>gepland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sz="2400" dirty="0" smtClean="0">
                <a:latin typeface="Lucida Sans Unicode" pitchFamily="34" charset="0"/>
              </a:rPr>
              <a:t>dus vermogensachteruitgang</a:t>
            </a:r>
            <a:endParaRPr lang="nl-NL" sz="2400" dirty="0">
              <a:latin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613" y="765175"/>
            <a:ext cx="7024687" cy="914400"/>
          </a:xfrm>
        </p:spPr>
        <p:txBody>
          <a:bodyPr/>
          <a:lstStyle/>
          <a:p>
            <a:pPr algn="l" eaLnBrk="1" hangingPunct="1"/>
            <a:r>
              <a:rPr lang="nl-NL" altLang="nl-NL" sz="3200" b="1" smtClean="0">
                <a:latin typeface="Lucida Sans Unicode" pitchFamily="34" charset="0"/>
              </a:rPr>
              <a:t>Bepaling</a:t>
            </a:r>
            <a:r>
              <a:rPr lang="nl-NL" altLang="nl-NL" smtClean="0"/>
              <a:t> </a:t>
            </a:r>
            <a:r>
              <a:rPr lang="nl-NL" altLang="nl-NL" sz="3200" b="1" smtClean="0">
                <a:latin typeface="Lucida Sans Unicode" pitchFamily="34" charset="0"/>
              </a:rPr>
              <a:t>van de schade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905000"/>
            <a:ext cx="7620000" cy="3108325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B0B0B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 indent="0" eaLnBrk="1" hangingPunct="1">
              <a:buClr>
                <a:srgbClr val="000000"/>
              </a:buClr>
              <a:buFontTx/>
              <a:buNone/>
              <a:defRPr/>
            </a:pPr>
            <a:r>
              <a:rPr lang="nl-NL" sz="2400" dirty="0">
                <a:latin typeface="Lucida Sans Unicode" pitchFamily="34" charset="0"/>
                <a:ea typeface="+mn-ea"/>
                <a:cs typeface="+mn-cs"/>
              </a:rPr>
              <a:t>Bepaling belangverlies</a:t>
            </a:r>
            <a:br>
              <a:rPr lang="nl-NL" sz="2400" dirty="0">
                <a:latin typeface="Lucida Sans Unicode" pitchFamily="34" charset="0"/>
                <a:ea typeface="+mn-ea"/>
                <a:cs typeface="+mn-cs"/>
              </a:rPr>
            </a:br>
            <a:r>
              <a:rPr lang="nl-NL" sz="2400" dirty="0">
                <a:latin typeface="Lucida Sans Unicode" pitchFamily="34" charset="0"/>
                <a:ea typeface="+mn-ea"/>
                <a:cs typeface="+mn-cs"/>
              </a:rPr>
              <a:t>-omzetverlies</a:t>
            </a:r>
            <a:br>
              <a:rPr lang="nl-NL" sz="2400" dirty="0">
                <a:latin typeface="Lucida Sans Unicode" pitchFamily="34" charset="0"/>
                <a:ea typeface="+mn-ea"/>
                <a:cs typeface="+mn-cs"/>
              </a:rPr>
            </a:br>
            <a:r>
              <a:rPr lang="nl-NL" sz="2400" dirty="0">
                <a:latin typeface="Lucida Sans Unicode" pitchFamily="34" charset="0"/>
                <a:ea typeface="+mn-ea"/>
                <a:cs typeface="+mn-cs"/>
              </a:rPr>
              <a:t>-belangpercentage</a:t>
            </a:r>
          </a:p>
          <a:p>
            <a:pPr marL="0" lvl="1" indent="0" eaLnBrk="1" hangingPunct="1">
              <a:lnSpc>
                <a:spcPct val="75000"/>
              </a:lnSpc>
              <a:buClr>
                <a:srgbClr val="000000"/>
              </a:buClr>
              <a:buFontTx/>
              <a:buNone/>
              <a:defRPr/>
            </a:pPr>
            <a:endParaRPr lang="nl-NL" sz="2400" dirty="0">
              <a:latin typeface="Lucida Sans Unicode" pitchFamily="34" charset="0"/>
              <a:ea typeface="+mn-ea"/>
              <a:cs typeface="+mn-cs"/>
            </a:endParaRPr>
          </a:p>
          <a:p>
            <a:pPr marL="0" lvl="1" indent="0" eaLnBrk="1" hangingPunct="1">
              <a:buClr>
                <a:srgbClr val="000000"/>
              </a:buClr>
              <a:buFontTx/>
              <a:buNone/>
              <a:defRPr/>
            </a:pPr>
            <a:r>
              <a:rPr lang="nl-NL" sz="2400" dirty="0">
                <a:latin typeface="Lucida Sans Unicode" pitchFamily="34" charset="0"/>
                <a:ea typeface="+mn-ea"/>
                <a:cs typeface="+mn-cs"/>
              </a:rPr>
              <a:t>Extra kosten ter beperking schade</a:t>
            </a:r>
          </a:p>
          <a:p>
            <a:pPr marL="0" lvl="1" indent="0" eaLnBrk="1" hangingPunct="1">
              <a:lnSpc>
                <a:spcPct val="75000"/>
              </a:lnSpc>
              <a:buClr>
                <a:srgbClr val="000000"/>
              </a:buClr>
              <a:buFontTx/>
              <a:buNone/>
              <a:defRPr/>
            </a:pPr>
            <a:endParaRPr lang="nl-NL" sz="2400" dirty="0">
              <a:latin typeface="Lucida Sans Unicode" pitchFamily="34" charset="0"/>
              <a:ea typeface="+mn-ea"/>
              <a:cs typeface="+mn-cs"/>
            </a:endParaRPr>
          </a:p>
          <a:p>
            <a:pPr marL="0" lvl="1" indent="0" eaLnBrk="1" hangingPunct="1">
              <a:buClr>
                <a:srgbClr val="000000"/>
              </a:buClr>
              <a:buFontTx/>
              <a:buNone/>
              <a:defRPr/>
            </a:pPr>
            <a:r>
              <a:rPr lang="nl-NL" sz="2400" dirty="0">
                <a:latin typeface="Lucida Sans Unicode" pitchFamily="34" charset="0"/>
                <a:ea typeface="+mn-ea"/>
                <a:cs typeface="+mn-cs"/>
              </a:rPr>
              <a:t>Besparing op vaste lasten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762000"/>
            <a:ext cx="6716713" cy="914400"/>
          </a:xfrm>
        </p:spPr>
        <p:txBody>
          <a:bodyPr/>
          <a:lstStyle/>
          <a:p>
            <a:pPr algn="l" eaLnBrk="1" hangingPunct="1"/>
            <a:r>
              <a:rPr lang="en-US" altLang="nl-NL" sz="3200" b="1" smtClean="0">
                <a:latin typeface="Lucida Sans Unicode" pitchFamily="34" charset="0"/>
              </a:rPr>
              <a:t>Belangberekening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1916113"/>
            <a:ext cx="7620000" cy="338455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B0B0B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None/>
              <a:tabLst>
                <a:tab pos="4953000" algn="dec"/>
                <a:tab pos="6477000" algn="dec"/>
              </a:tabLst>
            </a:pPr>
            <a:r>
              <a:rPr lang="nl-NL" altLang="nl-NL" sz="1500" smtClean="0">
                <a:solidFill>
                  <a:srgbClr val="000000"/>
                </a:solidFill>
                <a:latin typeface="Lucida Sans Unicode" pitchFamily="34" charset="0"/>
              </a:rPr>
              <a:t>RESULTATENREKENING						</a:t>
            </a:r>
          </a:p>
          <a:p>
            <a:pPr eaLnBrk="1" hangingPunct="1">
              <a:tabLst>
                <a:tab pos="4953000" algn="dec"/>
                <a:tab pos="6477000" algn="dec"/>
              </a:tabLst>
            </a:pPr>
            <a:r>
              <a:rPr lang="nl-NL" altLang="nl-NL" sz="1500" smtClean="0">
                <a:solidFill>
                  <a:srgbClr val="000000"/>
                </a:solidFill>
                <a:latin typeface="Lucida Sans Unicode" pitchFamily="34" charset="0"/>
              </a:rPr>
              <a:t>OMZET		     250.000 	</a:t>
            </a:r>
          </a:p>
          <a:p>
            <a:pPr eaLnBrk="1" hangingPunct="1">
              <a:tabLst>
                <a:tab pos="4953000" algn="dec"/>
                <a:tab pos="6477000" algn="dec"/>
              </a:tabLst>
            </a:pPr>
            <a:r>
              <a:rPr lang="nl-NL" altLang="nl-NL" sz="1500" smtClean="0">
                <a:solidFill>
                  <a:srgbClr val="000000"/>
                </a:solidFill>
                <a:latin typeface="Lucida Sans Unicode" pitchFamily="34" charset="0"/>
              </a:rPr>
              <a:t>KOSTPRIJS OMZET	       	</a:t>
            </a:r>
            <a:r>
              <a:rPr lang="nl-NL" altLang="nl-NL" sz="1500" u="sng" smtClean="0">
                <a:solidFill>
                  <a:srgbClr val="000000"/>
                </a:solidFill>
                <a:latin typeface="Lucida Sans Unicode" pitchFamily="34" charset="0"/>
              </a:rPr>
              <a:t>100.000</a:t>
            </a:r>
            <a:r>
              <a:rPr lang="nl-NL" altLang="nl-NL" sz="1500" smtClean="0">
                <a:solidFill>
                  <a:srgbClr val="000000"/>
                </a:solidFill>
                <a:latin typeface="Lucida Sans Unicode" pitchFamily="34" charset="0"/>
              </a:rPr>
              <a:t> 	</a:t>
            </a:r>
          </a:p>
          <a:p>
            <a:pPr eaLnBrk="1" hangingPunct="1">
              <a:tabLst>
                <a:tab pos="4953000" algn="dec"/>
                <a:tab pos="6477000" algn="dec"/>
              </a:tabLst>
            </a:pPr>
            <a:r>
              <a:rPr lang="nl-NL" altLang="nl-NL" sz="1500" smtClean="0">
                <a:solidFill>
                  <a:srgbClr val="000000"/>
                </a:solidFill>
                <a:latin typeface="Lucida Sans Unicode" pitchFamily="34" charset="0"/>
              </a:rPr>
              <a:t>BRUTOWINST		      150.000 	</a:t>
            </a:r>
          </a:p>
          <a:p>
            <a:pPr eaLnBrk="1" hangingPunct="1">
              <a:tabLst>
                <a:tab pos="4953000" algn="dec"/>
                <a:tab pos="6477000" algn="dec"/>
              </a:tabLst>
            </a:pPr>
            <a:r>
              <a:rPr lang="nl-NL" altLang="nl-NL" sz="1500" smtClean="0">
                <a:solidFill>
                  <a:srgbClr val="000000"/>
                </a:solidFill>
                <a:latin typeface="Lucida Sans Unicode" pitchFamily="34" charset="0"/>
              </a:rPr>
              <a:t>PERSONEELSKOSTEN	       60.000 	</a:t>
            </a:r>
          </a:p>
          <a:p>
            <a:pPr eaLnBrk="1" hangingPunct="1">
              <a:tabLst>
                <a:tab pos="4953000" algn="dec"/>
                <a:tab pos="6477000" algn="dec"/>
              </a:tabLst>
            </a:pPr>
            <a:r>
              <a:rPr lang="nl-NL" altLang="nl-NL" sz="1500" smtClean="0">
                <a:solidFill>
                  <a:srgbClr val="000000"/>
                </a:solidFill>
                <a:latin typeface="Lucida Sans Unicode" pitchFamily="34" charset="0"/>
              </a:rPr>
              <a:t>HUISVESTINGSKOSTEN	        25.000 	</a:t>
            </a:r>
          </a:p>
          <a:p>
            <a:pPr eaLnBrk="1" hangingPunct="1">
              <a:tabLst>
                <a:tab pos="4953000" algn="dec"/>
                <a:tab pos="6477000" algn="dec"/>
              </a:tabLst>
            </a:pPr>
            <a:r>
              <a:rPr lang="nl-NL" altLang="nl-NL" sz="1500" smtClean="0">
                <a:solidFill>
                  <a:srgbClr val="000000"/>
                </a:solidFill>
                <a:latin typeface="Lucida Sans Unicode" pitchFamily="34" charset="0"/>
              </a:rPr>
              <a:t>OVERIGE KOSTEN	       </a:t>
            </a:r>
            <a:r>
              <a:rPr lang="nl-NL" altLang="nl-NL" sz="1500" u="sng" smtClean="0">
                <a:solidFill>
                  <a:srgbClr val="000000"/>
                </a:solidFill>
                <a:latin typeface="Lucida Sans Unicode" pitchFamily="34" charset="0"/>
              </a:rPr>
              <a:t>15.000 </a:t>
            </a:r>
            <a:r>
              <a:rPr lang="nl-NL" altLang="nl-NL" sz="1500" smtClean="0">
                <a:solidFill>
                  <a:srgbClr val="000000"/>
                </a:solidFill>
                <a:latin typeface="Lucida Sans Unicode" pitchFamily="34" charset="0"/>
              </a:rPr>
              <a:t>	     	 		</a:t>
            </a:r>
            <a:r>
              <a:rPr lang="nl-NL" altLang="nl-NL" sz="1500" u="sng" smtClean="0">
                <a:solidFill>
                  <a:srgbClr val="000000"/>
                </a:solidFill>
                <a:latin typeface="Lucida Sans Unicode" pitchFamily="34" charset="0"/>
              </a:rPr>
              <a:t>100.000</a:t>
            </a:r>
            <a:r>
              <a:rPr lang="nl-NL" altLang="nl-NL" sz="1500" smtClean="0">
                <a:solidFill>
                  <a:srgbClr val="000000"/>
                </a:solidFill>
                <a:latin typeface="Lucida Sans Unicode" pitchFamily="34" charset="0"/>
              </a:rPr>
              <a:t> 	</a:t>
            </a:r>
          </a:p>
          <a:p>
            <a:pPr eaLnBrk="1" hangingPunct="1">
              <a:tabLst>
                <a:tab pos="4953000" algn="dec"/>
                <a:tab pos="6477000" algn="dec"/>
              </a:tabLst>
            </a:pPr>
            <a:r>
              <a:rPr lang="nl-NL" altLang="nl-NL" sz="1500" smtClean="0">
                <a:solidFill>
                  <a:srgbClr val="000000"/>
                </a:solidFill>
                <a:latin typeface="Lucida Sans Unicode" pitchFamily="34" charset="0"/>
              </a:rPr>
              <a:t>WINST VOOR BELASTING	       	 50.000 	</a:t>
            </a:r>
          </a:p>
          <a:p>
            <a:pPr eaLnBrk="1" hangingPunct="1">
              <a:tabLst>
                <a:tab pos="4953000" algn="dec"/>
                <a:tab pos="6477000" algn="dec"/>
              </a:tabLst>
            </a:pPr>
            <a:r>
              <a:rPr lang="nl-NL" altLang="nl-NL" sz="1500" smtClean="0">
                <a:solidFill>
                  <a:srgbClr val="000000"/>
                </a:solidFill>
                <a:latin typeface="Lucida Sans Unicode" pitchFamily="34" charset="0"/>
              </a:rPr>
              <a:t>BELASTINGEN		       </a:t>
            </a:r>
            <a:r>
              <a:rPr lang="nl-NL" altLang="nl-NL" sz="1500" u="sng" smtClean="0">
                <a:solidFill>
                  <a:srgbClr val="000000"/>
                </a:solidFill>
                <a:latin typeface="Lucida Sans Unicode" pitchFamily="34" charset="0"/>
              </a:rPr>
              <a:t> 20.000</a:t>
            </a:r>
            <a:r>
              <a:rPr lang="nl-NL" altLang="nl-NL" sz="1500" smtClean="0">
                <a:solidFill>
                  <a:srgbClr val="000000"/>
                </a:solidFill>
                <a:latin typeface="Lucida Sans Unicode" pitchFamily="34" charset="0"/>
              </a:rPr>
              <a:t> 	</a:t>
            </a:r>
          </a:p>
          <a:p>
            <a:pPr eaLnBrk="1" hangingPunct="1">
              <a:tabLst>
                <a:tab pos="4953000" algn="dec"/>
                <a:tab pos="6477000" algn="dec"/>
              </a:tabLst>
            </a:pPr>
            <a:r>
              <a:rPr lang="nl-NL" altLang="nl-NL" sz="1500" smtClean="0">
                <a:solidFill>
                  <a:srgbClr val="000000"/>
                </a:solidFill>
                <a:latin typeface="Lucida Sans Unicode" pitchFamily="34" charset="0"/>
              </a:rPr>
              <a:t>NETTO WINST	        	30.000 	</a:t>
            </a:r>
          </a:p>
          <a:p>
            <a:pPr lvl="1" eaLnBrk="1" hangingPunct="1">
              <a:buClr>
                <a:srgbClr val="000000"/>
              </a:buClr>
              <a:buFont typeface="MT Extra" pitchFamily="18" charset="2"/>
              <a:buNone/>
              <a:tabLst>
                <a:tab pos="4953000" algn="dec"/>
                <a:tab pos="6477000" algn="dec"/>
              </a:tabLst>
            </a:pPr>
            <a:endParaRPr lang="en-US" altLang="nl-NL" sz="1500" smtClean="0">
              <a:latin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613" y="981075"/>
            <a:ext cx="6478587" cy="771525"/>
          </a:xfrm>
        </p:spPr>
        <p:txBody>
          <a:bodyPr/>
          <a:lstStyle/>
          <a:p>
            <a:pPr algn="l" eaLnBrk="1" hangingPunct="1"/>
            <a:r>
              <a:rPr lang="nl-NL" altLang="nl-NL" sz="3200" b="1" smtClean="0">
                <a:latin typeface="Lucida Sans Unicode" pitchFamily="34" charset="0"/>
              </a:rPr>
              <a:t>Belangpercentage</a:t>
            </a:r>
          </a:p>
        </p:txBody>
      </p:sp>
      <p:graphicFrame>
        <p:nvGraphicFramePr>
          <p:cNvPr id="20532" name="Group 52"/>
          <p:cNvGraphicFramePr>
            <a:graphicFrameLocks noGrp="1"/>
          </p:cNvGraphicFramePr>
          <p:nvPr>
            <p:ph type="tbl" idx="1"/>
          </p:nvPr>
        </p:nvGraphicFramePr>
        <p:xfrm>
          <a:off x="685800" y="1981200"/>
          <a:ext cx="7772400" cy="2997203"/>
        </p:xfrm>
        <a:graphic>
          <a:graphicData uri="http://schemas.openxmlformats.org/drawingml/2006/table">
            <a:tbl>
              <a:tblPr/>
              <a:tblGrid>
                <a:gridCol w="2374032"/>
                <a:gridCol w="1512168"/>
                <a:gridCol w="1943100"/>
                <a:gridCol w="1943100"/>
              </a:tblGrid>
              <a:tr h="396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  <a:cs typeface="Lucida Sans Unicode" pitchFamily="34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Jaar -2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Jaar -1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Jaar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1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O</a:t>
                      </a: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mzet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150.000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165.000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170.000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7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Kostprijs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30.000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35.000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36.000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7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Brutowinst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120.000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130.000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134.000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Variabel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27.000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31.000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32.000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7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Belang 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93.000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99.000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102.000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Belangpercentage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62 %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60 %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60 %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713" y="981075"/>
            <a:ext cx="6694487" cy="771525"/>
          </a:xfrm>
        </p:spPr>
        <p:txBody>
          <a:bodyPr/>
          <a:lstStyle/>
          <a:p>
            <a:pPr algn="l" eaLnBrk="1" hangingPunct="1"/>
            <a:r>
              <a:rPr lang="nl-NL" altLang="nl-NL" smtClean="0"/>
              <a:t> </a:t>
            </a:r>
            <a:r>
              <a:rPr lang="nl-NL" altLang="nl-NL" sz="3200" b="1" smtClean="0">
                <a:latin typeface="Lucida Sans Unicode" pitchFamily="34" charset="0"/>
              </a:rPr>
              <a:t>Voorbeeld</a:t>
            </a:r>
            <a:r>
              <a:rPr lang="nl-NL" altLang="nl-NL" smtClean="0"/>
              <a:t> </a:t>
            </a:r>
            <a:r>
              <a:rPr lang="nl-NL" altLang="nl-NL" sz="3200" b="1" smtClean="0">
                <a:latin typeface="Lucida Sans Unicode" pitchFamily="34" charset="0"/>
              </a:rPr>
              <a:t>schadeberekening</a:t>
            </a:r>
          </a:p>
        </p:txBody>
      </p:sp>
      <p:graphicFrame>
        <p:nvGraphicFramePr>
          <p:cNvPr id="24630" name="Group 54"/>
          <p:cNvGraphicFramePr>
            <a:graphicFrameLocks noGrp="1"/>
          </p:cNvGraphicFramePr>
          <p:nvPr>
            <p:ph type="tbl" idx="1"/>
          </p:nvPr>
        </p:nvGraphicFramePr>
        <p:xfrm>
          <a:off x="685800" y="1989138"/>
          <a:ext cx="7772400" cy="3000375"/>
        </p:xfrm>
        <a:graphic>
          <a:graphicData uri="http://schemas.openxmlformats.org/drawingml/2006/table">
            <a:tbl>
              <a:tblPr/>
              <a:tblGrid>
                <a:gridCol w="2052638"/>
                <a:gridCol w="1833562"/>
                <a:gridCol w="1943100"/>
                <a:gridCol w="1943100"/>
              </a:tblGrid>
              <a:tr h="4254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2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  <a:ea typeface="+mn-ea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+mn-ea"/>
                          <a:cs typeface="Lucida Sans Unicode" pitchFamily="34" charset="0"/>
                        </a:rPr>
                        <a:t>Normaal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+mn-ea"/>
                          <a:cs typeface="Lucida Sans Unicode" pitchFamily="34" charset="0"/>
                        </a:rPr>
                        <a:t>Nu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+mn-ea"/>
                          <a:cs typeface="Lucida Sans Unicode" pitchFamily="34" charset="0"/>
                        </a:rPr>
                        <a:t>Schade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+mn-ea"/>
                          <a:cs typeface="Lucida Sans Unicode" pitchFamily="34" charset="0"/>
                        </a:rPr>
                        <a:t>Omzet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+mn-ea"/>
                          <a:cs typeface="Lucida Sans Unicode" pitchFamily="34" charset="0"/>
                        </a:rPr>
                        <a:t>10.000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+mn-ea"/>
                          <a:cs typeface="Lucida Sans Unicode" pitchFamily="34" charset="0"/>
                        </a:rPr>
                        <a:t>8.000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+mn-ea"/>
                          <a:cs typeface="Lucida Sans Unicode" pitchFamily="34" charset="0"/>
                        </a:rPr>
                        <a:t>2.000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+mn-ea"/>
                          <a:cs typeface="Lucida Sans Unicode" pitchFamily="34" charset="0"/>
                        </a:rPr>
                        <a:t>Variabel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+mn-ea"/>
                          <a:cs typeface="Lucida Sans Unicode" pitchFamily="34" charset="0"/>
                        </a:rPr>
                        <a:t>4.000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+mn-ea"/>
                          <a:cs typeface="Lucida Sans Unicode" pitchFamily="34" charset="0"/>
                        </a:rPr>
                        <a:t>3.200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+mn-ea"/>
                          <a:cs typeface="Lucida Sans Unicode" pitchFamily="34" charset="0"/>
                        </a:rPr>
                        <a:t>800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+mn-ea"/>
                          <a:cs typeface="Lucida Sans Unicode" pitchFamily="34" charset="0"/>
                        </a:rPr>
                        <a:t>Belang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+mn-ea"/>
                          <a:cs typeface="Lucida Sans Unicode" pitchFamily="34" charset="0"/>
                        </a:rPr>
                        <a:t>6.000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+mn-ea"/>
                          <a:cs typeface="Lucida Sans Unicode" pitchFamily="34" charset="0"/>
                        </a:rPr>
                        <a:t>4.800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+mn-ea"/>
                          <a:cs typeface="Lucida Sans Unicode" pitchFamily="34" charset="0"/>
                        </a:rPr>
                        <a:t>1.200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+mn-ea"/>
                          <a:cs typeface="Lucida Sans Unicode" pitchFamily="34" charset="0"/>
                        </a:rPr>
                        <a:t>Extra kosten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+mn-ea"/>
                          <a:cs typeface="Lucida Sans Unicode" pitchFamily="34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+mn-ea"/>
                          <a:cs typeface="Lucida Sans Unicode" pitchFamily="34" charset="0"/>
                        </a:rPr>
                        <a:t>400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+mn-ea"/>
                          <a:cs typeface="Lucida Sans Unicode" pitchFamily="34" charset="0"/>
                        </a:rPr>
                        <a:t>400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+mn-ea"/>
                          <a:cs typeface="Lucida Sans Unicode" pitchFamily="34" charset="0"/>
                        </a:rPr>
                        <a:t>Vaste kosten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+mn-ea"/>
                          <a:cs typeface="Lucida Sans Unicode" pitchFamily="34" charset="0"/>
                        </a:rPr>
                        <a:t>5.000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+mn-ea"/>
                          <a:cs typeface="Lucida Sans Unicode" pitchFamily="34" charset="0"/>
                        </a:rPr>
                        <a:t>4.500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+mn-ea"/>
                          <a:cs typeface="Lucida Sans Unicode" pitchFamily="34" charset="0"/>
                        </a:rPr>
                        <a:t>-500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+mn-ea"/>
                          <a:cs typeface="Lucida Sans Unicode" pitchFamily="34" charset="0"/>
                        </a:rPr>
                        <a:t>Resultaat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+mn-ea"/>
                          <a:cs typeface="Lucida Sans Unicode" pitchFamily="34" charset="0"/>
                        </a:rPr>
                        <a:t>1.000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+mn-ea"/>
                          <a:cs typeface="Lucida Sans Unicode" pitchFamily="34" charset="0"/>
                        </a:rPr>
                        <a:t>-100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+mn-ea"/>
                          <a:cs typeface="Lucida Sans Unicode" pitchFamily="34" charset="0"/>
                        </a:rPr>
                        <a:t>1.100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Lucida Sans Unicode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lank Presentation 2">
    <a:dk1>
      <a:srgbClr val="000000"/>
    </a:dk1>
    <a:lt1>
      <a:srgbClr val="FFFFFF"/>
    </a:lt1>
    <a:dk2>
      <a:srgbClr val="000000"/>
    </a:dk2>
    <a:lt2>
      <a:srgbClr val="969696"/>
    </a:lt2>
    <a:accent1>
      <a:srgbClr val="FBDF53"/>
    </a:accent1>
    <a:accent2>
      <a:srgbClr val="FF9966"/>
    </a:accent2>
    <a:accent3>
      <a:srgbClr val="FFFFFF"/>
    </a:accent3>
    <a:accent4>
      <a:srgbClr val="000000"/>
    </a:accent4>
    <a:accent5>
      <a:srgbClr val="FDECB3"/>
    </a:accent5>
    <a:accent6>
      <a:srgbClr val="E78A5C"/>
    </a:accent6>
    <a:hlink>
      <a:srgbClr val="CC3300"/>
    </a:hlink>
    <a:folHlink>
      <a:srgbClr val="996600"/>
    </a:folHlink>
  </a:clrScheme>
</a:themeOverride>
</file>

<file path=ppt/theme/themeOverride2.xml><?xml version="1.0" encoding="utf-8"?>
<a:themeOverride xmlns:a="http://schemas.openxmlformats.org/drawingml/2006/main">
  <a:clrScheme name="Blank Presentation 2">
    <a:dk1>
      <a:srgbClr val="000000"/>
    </a:dk1>
    <a:lt1>
      <a:srgbClr val="FFFFFF"/>
    </a:lt1>
    <a:dk2>
      <a:srgbClr val="000000"/>
    </a:dk2>
    <a:lt2>
      <a:srgbClr val="969696"/>
    </a:lt2>
    <a:accent1>
      <a:srgbClr val="FBDF53"/>
    </a:accent1>
    <a:accent2>
      <a:srgbClr val="FF9966"/>
    </a:accent2>
    <a:accent3>
      <a:srgbClr val="FFFFFF"/>
    </a:accent3>
    <a:accent4>
      <a:srgbClr val="000000"/>
    </a:accent4>
    <a:accent5>
      <a:srgbClr val="FDECB3"/>
    </a:accent5>
    <a:accent6>
      <a:srgbClr val="E78A5C"/>
    </a:accent6>
    <a:hlink>
      <a:srgbClr val="CC3300"/>
    </a:hlink>
    <a:folHlink>
      <a:srgbClr val="9966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432</Words>
  <Application>Microsoft Office PowerPoint</Application>
  <PresentationFormat>Diavoorstelling (4:3)</PresentationFormat>
  <Paragraphs>168</Paragraphs>
  <Slides>15</Slides>
  <Notes>15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0" baseType="lpstr">
      <vt:lpstr>Lucida Sans Unicode</vt:lpstr>
      <vt:lpstr>Arial</vt:lpstr>
      <vt:lpstr>Times</vt:lpstr>
      <vt:lpstr>MT Extra</vt:lpstr>
      <vt:lpstr>Blank Presentation</vt:lpstr>
      <vt:lpstr>Schadeberekening bij nadeelcompensatie</vt:lpstr>
      <vt:lpstr>Wat is Lengkeek</vt:lpstr>
      <vt:lpstr>Opdrachtgevers </vt:lpstr>
      <vt:lpstr>Artikel 4:126 </vt:lpstr>
      <vt:lpstr>Wat is schade (ook in kader nadeelcompensatie)</vt:lpstr>
      <vt:lpstr>Bepaling van de schade</vt:lpstr>
      <vt:lpstr>Belangberekening</vt:lpstr>
      <vt:lpstr>Belangpercentage</vt:lpstr>
      <vt:lpstr> Voorbeeld schadeberekening</vt:lpstr>
      <vt:lpstr>Informatie behoefte</vt:lpstr>
      <vt:lpstr>Aspecten schadeberekening</vt:lpstr>
      <vt:lpstr>Aspecten schadebeperking</vt:lpstr>
      <vt:lpstr>Schadeperiode</vt:lpstr>
      <vt:lpstr>Overige aspecten</vt:lpstr>
      <vt:lpstr>Afsluiting</vt:lpstr>
    </vt:vector>
  </TitlesOfParts>
  <Company>閔]狴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 Vingerhoets</dc:creator>
  <cp:lastModifiedBy>Wil Dekker</cp:lastModifiedBy>
  <cp:revision>47</cp:revision>
  <cp:lastPrinted>2014-04-04T10:56:36Z</cp:lastPrinted>
  <dcterms:created xsi:type="dcterms:W3CDTF">2009-10-13T13:21:18Z</dcterms:created>
  <dcterms:modified xsi:type="dcterms:W3CDTF">2014-04-15T09:47:35Z</dcterms:modified>
</cp:coreProperties>
</file>